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9" r:id="rId2"/>
    <p:sldId id="263" r:id="rId3"/>
    <p:sldId id="264" r:id="rId4"/>
    <p:sldId id="265" r:id="rId5"/>
    <p:sldId id="310" r:id="rId6"/>
    <p:sldId id="311" r:id="rId7"/>
    <p:sldId id="305" r:id="rId8"/>
    <p:sldId id="304" r:id="rId9"/>
    <p:sldId id="271" r:id="rId10"/>
    <p:sldId id="306" r:id="rId11"/>
    <p:sldId id="307" r:id="rId12"/>
    <p:sldId id="309" r:id="rId13"/>
    <p:sldId id="277" r:id="rId14"/>
    <p:sldId id="296" r:id="rId15"/>
    <p:sldId id="297" r:id="rId16"/>
    <p:sldId id="298" r:id="rId17"/>
    <p:sldId id="299" r:id="rId18"/>
    <p:sldId id="300" r:id="rId19"/>
    <p:sldId id="301" r:id="rId20"/>
    <p:sldId id="302" r:id="rId21"/>
    <p:sldId id="278" r:id="rId22"/>
    <p:sldId id="287" r:id="rId23"/>
    <p:sldId id="308" r:id="rId24"/>
  </p:sldIdLst>
  <p:sldSz cx="9144000" cy="6858000" type="letter"/>
  <p:notesSz cx="7010400" cy="92964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77C0A1"/>
    <a:srgbClr val="69B781"/>
    <a:srgbClr val="0E502B"/>
    <a:srgbClr val="68B679"/>
    <a:srgbClr val="045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7" d="100"/>
          <a:sy n="87" d="100"/>
        </p:scale>
        <p:origin x="1464" y="66"/>
      </p:cViewPr>
      <p:guideLst>
        <p:guide orient="horz" pos="2160"/>
        <p:guide pos="2880"/>
      </p:guideLst>
    </p:cSldViewPr>
  </p:slideViewPr>
  <p:outlineViewPr>
    <p:cViewPr>
      <p:scale>
        <a:sx n="33" d="100"/>
        <a:sy n="33" d="100"/>
      </p:scale>
      <p:origin x="0" y="-714"/>
    </p:cViewPr>
  </p:outlineViewPr>
  <p:notesTextViewPr>
    <p:cViewPr>
      <p:scale>
        <a:sx n="100" d="100"/>
        <a:sy n="100" d="100"/>
      </p:scale>
      <p:origin x="0" y="0"/>
    </p:cViewPr>
  </p:notesTextViewPr>
  <p:sorterViewPr>
    <p:cViewPr>
      <p:scale>
        <a:sx n="100" d="100"/>
        <a:sy n="100" d="100"/>
      </p:scale>
      <p:origin x="0" y="-2430"/>
    </p:cViewPr>
  </p:sorterViewPr>
  <p:notesViewPr>
    <p:cSldViewPr>
      <p:cViewPr varScale="1">
        <p:scale>
          <a:sx n="52" d="100"/>
          <a:sy n="52" d="100"/>
        </p:scale>
        <p:origin x="283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3" name="Marcador de fecha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1EED406E-1E3E-4C0B-A562-2B14DA4D3669}" type="datetimeFigureOut">
              <a:rPr lang="es-ES"/>
              <a:pPr>
                <a:defRPr/>
              </a:pPr>
              <a:t>29/05/2018</a:t>
            </a:fld>
            <a:endParaRPr lang="es-ES"/>
          </a:p>
        </p:txBody>
      </p:sp>
      <p:sp>
        <p:nvSpPr>
          <p:cNvPr id="4" name="Marcador de pie de página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charset="0"/>
                <a:cs typeface="ＭＳ Ｐゴシック" charset="0"/>
              </a:defRPr>
            </a:lvl1pPr>
          </a:lstStyle>
          <a:p>
            <a:pPr>
              <a:defRPr/>
            </a:pPr>
            <a:endParaRPr lang="es-ES"/>
          </a:p>
        </p:txBody>
      </p:sp>
      <p:sp>
        <p:nvSpPr>
          <p:cNvPr id="5" name="Marcador de número de diapositiva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7B90AFD7-98A9-49CA-85E5-FEC897E76F01}" type="slidenum">
              <a:rPr lang="es-ES" altLang="es-MX"/>
              <a:pPr>
                <a:defRPr/>
              </a:pPr>
              <a:t>‹Nº›</a:t>
            </a:fld>
            <a:endParaRPr lang="es-ES" altLang="es-MX"/>
          </a:p>
        </p:txBody>
      </p:sp>
    </p:spTree>
    <p:extLst>
      <p:ext uri="{BB962C8B-B14F-4D97-AF65-F5344CB8AC3E}">
        <p14:creationId xmlns:p14="http://schemas.microsoft.com/office/powerpoint/2010/main" val="3207788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ＭＳ Ｐゴシック" charset="-128"/>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ea typeface="ＭＳ Ｐゴシック" charset="-128"/>
              </a:defRPr>
            </a:lvl1pPr>
          </a:lstStyle>
          <a:p>
            <a:pPr>
              <a:defRPr/>
            </a:pPr>
            <a:fld id="{AACA4088-B44E-427A-B1C4-50768D7F96C3}" type="datetimeFigureOut">
              <a:rPr lang="es-MX"/>
              <a:pPr>
                <a:defRPr/>
              </a:pPr>
              <a:t>29/05/2018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ＭＳ Ｐゴシック" charset="-128"/>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A4B58D0-12D1-4ECE-859C-3D5A6791981F}" type="slidenum">
              <a:rPr lang="es-MX" altLang="es-MX"/>
              <a:pPr>
                <a:defRPr/>
              </a:pPr>
              <a:t>‹Nº›</a:t>
            </a:fld>
            <a:endParaRPr lang="es-MX" altLang="es-MX"/>
          </a:p>
        </p:txBody>
      </p:sp>
    </p:spTree>
    <p:extLst>
      <p:ext uri="{BB962C8B-B14F-4D97-AF65-F5344CB8AC3E}">
        <p14:creationId xmlns:p14="http://schemas.microsoft.com/office/powerpoint/2010/main" val="3731130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10.10.15.37/siscon/gateway.dll/nJurTes/nCuartaEpoca/nsuperior/nsentencias/SUP-CDC-0006-2009.htm#considerand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85B534-32AB-4186-AA54-EC117A4360B3}" type="slidenum">
              <a:rPr lang="es-ES" altLang="es-MX">
                <a:latin typeface="Arial" panose="020B0604020202020204" pitchFamily="34" charset="0"/>
              </a:rPr>
              <a:pPr algn="r" eaLnBrk="1" hangingPunct="1">
                <a:spcBef>
                  <a:spcPct val="0"/>
                </a:spcBef>
              </a:pPr>
              <a:t>1</a:t>
            </a:fld>
            <a:endParaRPr lang="es-ES" altLang="es-MX">
              <a:latin typeface="Arial" panose="020B0604020202020204" pitchFamily="34"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Elaboró Mtro. Enrique Inti García Sánchez, Asesor en el CCJE, enrique.garcias@te.gob.mx (Actualizada el 11 de mayo de 2018).</a:t>
            </a:r>
          </a:p>
        </p:txBody>
      </p:sp>
    </p:spTree>
    <p:extLst>
      <p:ext uri="{BB962C8B-B14F-4D97-AF65-F5344CB8AC3E}">
        <p14:creationId xmlns:p14="http://schemas.microsoft.com/office/powerpoint/2010/main" val="67369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noChangeArrowheads="1"/>
          </p:cNvSpPr>
          <p:nvPr>
            <p:ph type="body" idx="1"/>
          </p:nvPr>
        </p:nvSpPr>
        <p:spPr>
          <a:ln/>
        </p:spPr>
        <p:txBody>
          <a:bodyPr/>
          <a:lstStyle/>
          <a:p>
            <a:pPr algn="just" eaLnBrk="1" fontAlgn="auto" hangingPunct="1">
              <a:spcBef>
                <a:spcPts val="0"/>
              </a:spcBef>
              <a:spcAft>
                <a:spcPts val="0"/>
              </a:spcAft>
              <a:defRPr/>
            </a:pPr>
            <a:r>
              <a:rPr lang="es-MX" dirty="0" smtClean="0">
                <a:effectLst>
                  <a:outerShdw blurRad="38100" dist="38100" dir="2700000" algn="tl">
                    <a:srgbClr val="C0C0C0"/>
                  </a:outerShdw>
                </a:effectLst>
              </a:rPr>
              <a:t>Jurisprudencia 45/2002. PRUEBAS DOCUMENTALES. SUS ALCANCES. Conforme a su naturaleza, se consideran como las constancias reveladoras de hechos determinados, porque </a:t>
            </a:r>
            <a:r>
              <a:rPr lang="es-MX" dirty="0" smtClean="0">
                <a:solidFill>
                  <a:srgbClr val="560730"/>
                </a:solidFill>
                <a:effectLst>
                  <a:outerShdw blurRad="38100" dist="38100" dir="2700000" algn="tl">
                    <a:srgbClr val="C0C0C0"/>
                  </a:outerShdw>
                </a:effectLst>
              </a:rPr>
              <a:t>son la representación de uno o varios actos jurídicos,</a:t>
            </a:r>
            <a:r>
              <a:rPr lang="es-MX" dirty="0" smtClean="0">
                <a:effectLst>
                  <a:outerShdw blurRad="38100" dist="38100" dir="2700000" algn="tl">
                    <a:srgbClr val="C0C0C0"/>
                  </a:outerShdw>
                </a:effectLst>
              </a:rPr>
              <a:t> cuyo contenido es susceptible de preservar, precisamente, mediante su elaboración. En ellas </a:t>
            </a:r>
            <a:r>
              <a:rPr lang="es-MX" dirty="0" smtClean="0">
                <a:solidFill>
                  <a:srgbClr val="560730"/>
                </a:solidFill>
                <a:effectLst>
                  <a:outerShdw blurRad="38100" dist="38100" dir="2700000" algn="tl">
                    <a:srgbClr val="C0C0C0"/>
                  </a:outerShdw>
                </a:effectLst>
              </a:rPr>
              <a:t>se consignan los sucesos</a:t>
            </a:r>
            <a:r>
              <a:rPr lang="es-MX" dirty="0" smtClean="0">
                <a:effectLst>
                  <a:outerShdw blurRad="38100" dist="38100" dir="2700000" algn="tl">
                    <a:srgbClr val="C0C0C0"/>
                  </a:outerShdw>
                </a:effectLst>
              </a:rPr>
              <a:t> inherentes, con el propósito de evitar que con el tiempo se borren de la memoria de quienes hayan intervenido, las circunstancias y pormenores confluentes en ese momento y así, </a:t>
            </a:r>
            <a:r>
              <a:rPr lang="es-MX" dirty="0" smtClean="0">
                <a:solidFill>
                  <a:srgbClr val="560730"/>
                </a:solidFill>
                <a:effectLst>
                  <a:outerShdw blurRad="38100" dist="38100" dir="2700000" algn="tl">
                    <a:srgbClr val="C0C0C0"/>
                  </a:outerShdw>
                </a:effectLst>
              </a:rPr>
              <a:t>dar seguridad y certeza a los actos</a:t>
            </a:r>
            <a:r>
              <a:rPr lang="es-MX" dirty="0" smtClean="0">
                <a:effectLst>
                  <a:outerShdw blurRad="38100" dist="38100" dir="2700000" algn="tl">
                    <a:srgbClr val="C0C0C0"/>
                  </a:outerShdw>
                </a:effectLst>
              </a:rPr>
              <a:t> representados. </a:t>
            </a:r>
            <a:r>
              <a:rPr lang="es-MX" dirty="0" smtClean="0">
                <a:solidFill>
                  <a:srgbClr val="560730"/>
                </a:solidFill>
                <a:effectLst>
                  <a:outerShdw blurRad="38100" dist="38100" dir="2700000" algn="tl">
                    <a:srgbClr val="C0C0C0"/>
                  </a:outerShdw>
                </a:effectLst>
              </a:rPr>
              <a:t>El documento no entraña el acto mismo,</a:t>
            </a:r>
            <a:r>
              <a:rPr lang="es-MX" dirty="0" smtClean="0">
                <a:effectLst>
                  <a:outerShdw blurRad="38100" dist="38100" dir="2700000" algn="tl">
                    <a:srgbClr val="C0C0C0"/>
                  </a:outerShdw>
                </a:effectLst>
              </a:rPr>
              <a:t> sino que </a:t>
            </a:r>
            <a:r>
              <a:rPr lang="es-MX" dirty="0" smtClean="0">
                <a:solidFill>
                  <a:srgbClr val="560730"/>
                </a:solidFill>
                <a:effectLst>
                  <a:outerShdw blurRad="38100" dist="38100" dir="2700000" algn="tl">
                    <a:srgbClr val="C0C0C0"/>
                  </a:outerShdw>
                </a:effectLst>
              </a:rPr>
              <a:t>constituye el instrumento</a:t>
            </a:r>
            <a:r>
              <a:rPr lang="es-MX" dirty="0" smtClean="0">
                <a:effectLst>
                  <a:outerShdw blurRad="38100" dist="38100" dir="2700000" algn="tl">
                    <a:srgbClr val="C0C0C0"/>
                  </a:outerShdw>
                </a:effectLst>
              </a:rPr>
              <a:t> en el cual se asientan los hechos integradores de aquél; es decir, </a:t>
            </a:r>
            <a:r>
              <a:rPr lang="es-MX" dirty="0" smtClean="0">
                <a:solidFill>
                  <a:srgbClr val="560730"/>
                </a:solidFill>
                <a:effectLst>
                  <a:outerShdw blurRad="38100" dist="38100" dir="2700000" algn="tl">
                    <a:srgbClr val="C0C0C0"/>
                  </a:outerShdw>
                </a:effectLst>
              </a:rPr>
              <a:t>es un objeto creado y utilizado como medio demostrativo</a:t>
            </a:r>
            <a:r>
              <a:rPr lang="es-MX" dirty="0" smtClean="0">
                <a:effectLst>
                  <a:outerShdw blurRad="38100" dist="38100" dir="2700000" algn="tl">
                    <a:srgbClr val="C0C0C0"/>
                  </a:outerShdw>
                </a:effectLst>
              </a:rPr>
              <a:t> de uno o diversos actos jurídicos que lo generan. </a:t>
            </a:r>
            <a:r>
              <a:rPr lang="es-MX" dirty="0" smtClean="0">
                <a:solidFill>
                  <a:srgbClr val="560730"/>
                </a:solidFill>
                <a:effectLst>
                  <a:outerShdw blurRad="38100" dist="38100" dir="2700000" algn="tl">
                    <a:srgbClr val="C0C0C0"/>
                  </a:outerShdw>
                </a:effectLst>
              </a:rPr>
              <a:t>Por tanto, al efectuar la valoración de este tipo de elementos de prueba, no debe considerarse evidenciado algo que exceda de lo expresamente consignado.</a:t>
            </a:r>
            <a:endParaRPr lang="es-ES" sz="900" dirty="0" smtClean="0"/>
          </a:p>
        </p:txBody>
      </p:sp>
    </p:spTree>
    <p:extLst>
      <p:ext uri="{BB962C8B-B14F-4D97-AF65-F5344CB8AC3E}">
        <p14:creationId xmlns:p14="http://schemas.microsoft.com/office/powerpoint/2010/main" val="229900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a:ln/>
        </p:spPr>
        <p:txBody>
          <a:bodyPr/>
          <a:lstStyle/>
          <a:p>
            <a:pPr eaLnBrk="1" fontAlgn="auto" hangingPunct="1">
              <a:spcBef>
                <a:spcPts val="0"/>
              </a:spcBef>
              <a:spcAft>
                <a:spcPts val="0"/>
              </a:spcAft>
              <a:defRPr/>
            </a:pPr>
            <a:r>
              <a:rPr lang="es-MX" dirty="0" smtClean="0">
                <a:cs typeface="Arial" charset="0"/>
              </a:rPr>
              <a:t>PRUEBAS TÉCNICAS. PERTENECEN AL GÉNERO DOCUMENTOS, AUN CUANDO EN ALGUNAS LEYES TIENEN REGULACIÓN ESPECÍFICA</a:t>
            </a:r>
            <a:endParaRPr lang="es-MX" dirty="0" smtClean="0"/>
          </a:p>
          <a:p>
            <a:pPr eaLnBrk="1" fontAlgn="auto" hangingPunct="1">
              <a:spcBef>
                <a:spcPts val="0"/>
              </a:spcBef>
              <a:spcAft>
                <a:spcPts val="0"/>
              </a:spcAft>
              <a:defRPr/>
            </a:pPr>
            <a:endParaRPr lang="es-ES" sz="9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93583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a:ln/>
        </p:spPr>
        <p:txBody>
          <a:bodyPr/>
          <a:lstStyle/>
          <a:p>
            <a:pPr eaLnBrk="1" fontAlgn="auto" hangingPunct="1">
              <a:spcBef>
                <a:spcPts val="0"/>
              </a:spcBef>
              <a:spcAft>
                <a:spcPts val="0"/>
              </a:spcAft>
              <a:defRPr/>
            </a:pPr>
            <a:r>
              <a:rPr lang="es-MX" dirty="0" smtClean="0">
                <a:effectLst>
                  <a:outerShdw blurRad="38100" dist="38100" dir="2700000" algn="tl">
                    <a:srgbClr val="C0C0C0"/>
                  </a:outerShdw>
                </a:effectLst>
              </a:rPr>
              <a:t>PRUEBAS INDIRECTAS. SON IDÓNEAS PARA ACREDITAR ACTIVIDADES ILÍCITAS REALIZADAS POR LOS PARTIDOS POLÍTICOS. Las </a:t>
            </a:r>
            <a:r>
              <a:rPr lang="es-MX" dirty="0" smtClean="0">
                <a:solidFill>
                  <a:srgbClr val="560730"/>
                </a:solidFill>
                <a:effectLst>
                  <a:outerShdw blurRad="38100" dist="38100" dir="2700000" algn="tl">
                    <a:srgbClr val="C0C0C0"/>
                  </a:outerShdw>
                </a:effectLst>
              </a:rPr>
              <a:t>pruebas indirectas</a:t>
            </a:r>
            <a:r>
              <a:rPr lang="es-MX" dirty="0" smtClean="0">
                <a:effectLst>
                  <a:outerShdw blurRad="38100" dist="38100" dir="2700000" algn="tl">
                    <a:srgbClr val="C0C0C0"/>
                  </a:outerShdw>
                </a:effectLst>
              </a:rPr>
              <a:t> son aquéllas mediante las cuales </a:t>
            </a:r>
            <a:r>
              <a:rPr lang="es-MX" dirty="0" smtClean="0">
                <a:solidFill>
                  <a:srgbClr val="560730"/>
                </a:solidFill>
                <a:effectLst>
                  <a:outerShdw blurRad="38100" dist="38100" dir="2700000" algn="tl">
                    <a:srgbClr val="C0C0C0"/>
                  </a:outerShdw>
                </a:effectLst>
              </a:rPr>
              <a:t>se demuestra la existencia</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de un hecho diverso</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a aquel que es afirmado en la hipótesis principal</a:t>
            </a:r>
            <a:r>
              <a:rPr lang="es-MX" dirty="0" smtClean="0">
                <a:effectLst>
                  <a:outerShdw blurRad="38100" dist="38100" dir="2700000" algn="tl">
                    <a:srgbClr val="C0C0C0"/>
                  </a:outerShdw>
                </a:effectLst>
              </a:rPr>
              <a:t> formulada por los enunciados de las partes, </a:t>
            </a:r>
            <a:r>
              <a:rPr lang="es-MX" dirty="0" smtClean="0">
                <a:solidFill>
                  <a:srgbClr val="560730"/>
                </a:solidFill>
                <a:effectLst>
                  <a:outerShdw blurRad="38100" dist="38100" dir="2700000" algn="tl">
                    <a:srgbClr val="C0C0C0"/>
                  </a:outerShdw>
                </a:effectLst>
              </a:rPr>
              <a:t>hecho secundario</a:t>
            </a:r>
            <a:r>
              <a:rPr lang="es-MX" dirty="0" smtClean="0">
                <a:effectLst>
                  <a:outerShdw blurRad="38100" dist="38100" dir="2700000" algn="tl">
                    <a:srgbClr val="C0C0C0"/>
                  </a:outerShdw>
                </a:effectLst>
              </a:rPr>
              <a:t> del cual es posible extraer inferencias, ofrece elementos de confirmación de la hipótesis del hecho principal, pero </a:t>
            </a:r>
            <a:r>
              <a:rPr lang="es-MX" dirty="0" smtClean="0">
                <a:solidFill>
                  <a:srgbClr val="560730"/>
                </a:solidFill>
                <a:effectLst>
                  <a:outerShdw blurRad="38100" dist="38100" dir="2700000" algn="tl">
                    <a:srgbClr val="C0C0C0"/>
                  </a:outerShdw>
                </a:effectLst>
              </a:rPr>
              <a:t>a través de un paso lógico</a:t>
            </a:r>
            <a:r>
              <a:rPr lang="es-MX" dirty="0" smtClean="0">
                <a:effectLst>
                  <a:outerShdw blurRad="38100" dist="38100" dir="2700000" algn="tl">
                    <a:srgbClr val="C0C0C0"/>
                  </a:outerShdw>
                </a:effectLst>
              </a:rPr>
              <a:t> que va del hecho probado al hecho principal, </a:t>
            </a:r>
            <a:r>
              <a:rPr lang="es-MX" dirty="0" smtClean="0">
                <a:solidFill>
                  <a:srgbClr val="560730"/>
                </a:solidFill>
                <a:effectLst>
                  <a:outerShdw blurRad="38100" dist="38100" dir="2700000" algn="tl">
                    <a:srgbClr val="C0C0C0"/>
                  </a:outerShdw>
                </a:effectLst>
              </a:rPr>
              <a:t>y el grado de</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apoyo</a:t>
            </a:r>
            <a:r>
              <a:rPr lang="es-MX" dirty="0" smtClean="0">
                <a:effectLst>
                  <a:outerShdw blurRad="38100" dist="38100" dir="2700000" algn="tl">
                    <a:srgbClr val="C0C0C0"/>
                  </a:outerShdw>
                </a:effectLst>
              </a:rPr>
              <a:t> que la hipótesis a probar </a:t>
            </a:r>
            <a:r>
              <a:rPr lang="es-MX" dirty="0" smtClean="0">
                <a:solidFill>
                  <a:srgbClr val="560730"/>
                </a:solidFill>
                <a:effectLst>
                  <a:outerShdw blurRad="38100" dist="38100" dir="2700000" algn="tl">
                    <a:srgbClr val="C0C0C0"/>
                  </a:outerShdw>
                </a:effectLst>
              </a:rPr>
              <a:t>reciba de la prueba indirecta,</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dependerá </a:t>
            </a:r>
            <a:r>
              <a:rPr lang="es-MX" dirty="0" smtClean="0">
                <a:effectLst>
                  <a:outerShdw blurRad="38100" dist="38100" dir="2700000" algn="tl">
                    <a:srgbClr val="C0C0C0"/>
                  </a:outerShdw>
                </a:effectLst>
              </a:rPr>
              <a:t>del grado de aceptación de la existencia del hecho secundario y del grado de aceptación de la inferencia que se obtiene del hecho secundario, </a:t>
            </a:r>
            <a:r>
              <a:rPr lang="es-MX" dirty="0" smtClean="0">
                <a:solidFill>
                  <a:srgbClr val="560730"/>
                </a:solidFill>
                <a:effectLst>
                  <a:outerShdw blurRad="38100" dist="38100" dir="2700000" algn="tl">
                    <a:srgbClr val="C0C0C0"/>
                  </a:outerShdw>
                </a:effectLst>
              </a:rPr>
              <a:t>esto es,</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su verosimilitud,</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que puede llegar,</a:t>
            </a:r>
            <a:r>
              <a:rPr lang="es-MX" dirty="0" smtClean="0">
                <a:effectLst>
                  <a:outerShdw blurRad="38100" dist="38100" dir="2700000" algn="tl">
                    <a:srgbClr val="C0C0C0"/>
                  </a:outerShdw>
                </a:effectLst>
              </a:rPr>
              <a:t> inclusive, </a:t>
            </a:r>
            <a:r>
              <a:rPr lang="es-MX" dirty="0" smtClean="0">
                <a:solidFill>
                  <a:srgbClr val="560730"/>
                </a:solidFill>
                <a:effectLst>
                  <a:outerShdw blurRad="38100" dist="38100" dir="2700000" algn="tl">
                    <a:srgbClr val="C0C0C0"/>
                  </a:outerShdw>
                </a:effectLst>
              </a:rPr>
              <a:t>a conformar</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una prueba plena,</a:t>
            </a:r>
            <a:r>
              <a:rPr lang="es-MX" dirty="0" smtClean="0">
                <a:effectLst>
                  <a:outerShdw blurRad="38100" dist="38100" dir="2700000" algn="tl">
                    <a:srgbClr val="C0C0C0"/>
                  </a:outerShdw>
                </a:effectLst>
              </a:rPr>
              <a:t> al obtenerse a través de </a:t>
            </a:r>
            <a:r>
              <a:rPr lang="es-MX" dirty="0" smtClean="0">
                <a:solidFill>
                  <a:srgbClr val="560730"/>
                </a:solidFill>
                <a:effectLst>
                  <a:outerShdw blurRad="38100" dist="38100" dir="2700000" algn="tl">
                    <a:srgbClr val="C0C0C0"/>
                  </a:outerShdw>
                </a:effectLst>
              </a:rPr>
              <a:t>inferencias o deducciones</a:t>
            </a:r>
            <a:r>
              <a:rPr lang="es-MX" dirty="0" smtClean="0">
                <a:effectLst>
                  <a:outerShdw blurRad="38100" dist="38100" dir="2700000" algn="tl">
                    <a:srgbClr val="C0C0C0"/>
                  </a:outerShdw>
                </a:effectLst>
              </a:rPr>
              <a:t> de los hechos secundarios, en donde </a:t>
            </a:r>
            <a:r>
              <a:rPr lang="es-MX" dirty="0" smtClean="0">
                <a:solidFill>
                  <a:srgbClr val="560730"/>
                </a:solidFill>
                <a:effectLst>
                  <a:outerShdw blurRad="38100" dist="38100" dir="2700000" algn="tl">
                    <a:srgbClr val="C0C0C0"/>
                  </a:outerShdw>
                </a:effectLst>
              </a:rPr>
              <a:t>el nexo causal</a:t>
            </a:r>
            <a:r>
              <a:rPr lang="es-MX" dirty="0" smtClean="0">
                <a:effectLst>
                  <a:outerShdw blurRad="38100" dist="38100" dir="2700000" algn="tl">
                    <a:srgbClr val="C0C0C0"/>
                  </a:outerShdw>
                </a:effectLst>
              </a:rPr>
              <a:t> (en el caso de los indicios) </a:t>
            </a:r>
            <a:r>
              <a:rPr lang="es-MX" dirty="0" smtClean="0">
                <a:solidFill>
                  <a:srgbClr val="560730"/>
                </a:solidFill>
                <a:effectLst>
                  <a:outerShdw blurRad="38100" dist="38100" dir="2700000" algn="tl">
                    <a:srgbClr val="C0C0C0"/>
                  </a:outerShdw>
                </a:effectLst>
              </a:rPr>
              <a:t>o el nexo de efecto</a:t>
            </a:r>
            <a:r>
              <a:rPr lang="es-MX" dirty="0" smtClean="0">
                <a:effectLst>
                  <a:outerShdw blurRad="38100" dist="38100" dir="2700000" algn="tl">
                    <a:srgbClr val="C0C0C0"/>
                  </a:outerShdw>
                </a:effectLst>
              </a:rPr>
              <a:t> (en el caso de presunciones) </a:t>
            </a:r>
            <a:r>
              <a:rPr lang="es-MX" dirty="0" smtClean="0">
                <a:solidFill>
                  <a:srgbClr val="560730"/>
                </a:solidFill>
                <a:effectLst>
                  <a:outerShdw blurRad="38100" dist="38100" dir="2700000" algn="tl">
                    <a:srgbClr val="C0C0C0"/>
                  </a:outerShdw>
                </a:effectLst>
              </a:rPr>
              <a:t>entre el hecho conocido y el</a:t>
            </a:r>
            <a:r>
              <a:rPr lang="es-MX" dirty="0" smtClean="0">
                <a:effectLst>
                  <a:outerShdw blurRad="38100" dist="38100" dir="2700000" algn="tl">
                    <a:srgbClr val="C0C0C0"/>
                  </a:outerShdw>
                </a:effectLst>
              </a:rPr>
              <a:t> </a:t>
            </a:r>
            <a:r>
              <a:rPr lang="es-MX" dirty="0" smtClean="0">
                <a:solidFill>
                  <a:srgbClr val="560730"/>
                </a:solidFill>
                <a:effectLst>
                  <a:outerShdw blurRad="38100" dist="38100" dir="2700000" algn="tl">
                    <a:srgbClr val="C0C0C0"/>
                  </a:outerShdw>
                </a:effectLst>
              </a:rPr>
              <a:t>desconocido</a:t>
            </a:r>
            <a:r>
              <a:rPr lang="es-MX" dirty="0" smtClean="0">
                <a:effectLst>
                  <a:outerShdw blurRad="38100" dist="38100" dir="2700000" algn="tl">
                    <a:srgbClr val="C0C0C0"/>
                  </a:outerShdw>
                </a:effectLst>
              </a:rPr>
              <a:t> deriva de las circunstancias en que se produzca el primero y sirvan para inferir o deducir el segundo.</a:t>
            </a:r>
            <a:r>
              <a:rPr lang="es-MX" dirty="0" smtClean="0"/>
              <a:t> </a:t>
            </a:r>
            <a:endParaRPr lang="es-ES" sz="9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03927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noChangeArrowheads="1"/>
          </p:cNvSpPr>
          <p:nvPr>
            <p:ph type="body" idx="1"/>
          </p:nvPr>
        </p:nvSpPr>
        <p:spPr>
          <a:ln/>
        </p:spPr>
        <p:txBody>
          <a:bodyPr/>
          <a:lstStyle/>
          <a:p>
            <a:pPr eaLnBrk="1" fontAlgn="auto" hangingPunct="1">
              <a:spcBef>
                <a:spcPts val="0"/>
              </a:spcBef>
              <a:spcAft>
                <a:spcPts val="0"/>
              </a:spcAft>
              <a:defRPr/>
            </a:pPr>
            <a:endParaRPr lang="es-ES" sz="9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991976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p:cNvSpPr>
            <a:spLocks noGrp="1" noChangeArrowheads="1"/>
          </p:cNvSpPr>
          <p:nvPr>
            <p:ph type="body" idx="1"/>
          </p:nvPr>
        </p:nvSpPr>
        <p:spPr>
          <a:ln/>
        </p:spPr>
        <p:txBody>
          <a:bodyPr/>
          <a:lstStyle/>
          <a:p>
            <a:pPr algn="just" eaLnBrk="1" fontAlgn="auto" hangingPunct="1">
              <a:spcBef>
                <a:spcPts val="0"/>
              </a:spcBef>
              <a:spcAft>
                <a:spcPts val="0"/>
              </a:spcAft>
              <a:buFontTx/>
              <a:buChar char="•"/>
              <a:defRPr/>
            </a:pPr>
            <a:r>
              <a:rPr lang="es-MX" dirty="0" smtClean="0"/>
              <a:t>Tesis CXXII/2002. PRUEBA TESTIMONIAL. LOS DEPONENTES NO DEBEN SER NECESARIAMENTE ELECTORES EN LA SECCIÓN O CASILLA EN LA QUE OCURRIERON LOS HECHOS SOBRE LOS QUE VERSA EL TESTIMONIO (LEGISLACIÓN DEL ESTADO DE OAXACA Y SIMILARES).</a:t>
            </a:r>
          </a:p>
          <a:p>
            <a:pPr algn="just" eaLnBrk="1" fontAlgn="auto" hangingPunct="1">
              <a:spcBef>
                <a:spcPts val="0"/>
              </a:spcBef>
              <a:spcAft>
                <a:spcPts val="0"/>
              </a:spcAft>
              <a:defRPr/>
            </a:pPr>
            <a:r>
              <a:rPr lang="es-MX" sz="1000" dirty="0" smtClean="0">
                <a:effectLst>
                  <a:outerShdw blurRad="38100" dist="38100" dir="2700000" algn="tl">
                    <a:srgbClr val="C0C0C0"/>
                  </a:outerShdw>
                </a:effectLst>
              </a:rPr>
              <a:t>Jurisprudencia 11/2002. </a:t>
            </a:r>
            <a:r>
              <a:rPr lang="es-MX" sz="1400" dirty="0" smtClean="0">
                <a:effectLst>
                  <a:outerShdw blurRad="38100" dist="38100" dir="2700000" algn="tl">
                    <a:srgbClr val="C0C0C0"/>
                  </a:outerShdw>
                </a:effectLst>
                <a:cs typeface="Arial" charset="0"/>
              </a:rPr>
              <a:t>PRUEBA TESTIMONIAL. EN MATERIA ELECTORAL SÓLO PUEDE APORTAR INDICIOS.</a:t>
            </a:r>
            <a:endParaRPr lang="es-MX" sz="14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05120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2" tIns="46587" rIns="93172" bIns="46587" numCol="1" anchor="t" anchorCtr="0" compatLnSpc="1">
            <a:prstTxWarp prst="textNoShape">
              <a:avLst/>
            </a:prstTxWarp>
          </a:bodyPr>
          <a:lstStyle/>
          <a:p>
            <a:pPr eaLnBrk="1" hangingPunct="1">
              <a:spcBef>
                <a:spcPct val="0"/>
              </a:spcBef>
            </a:pPr>
            <a:endParaRPr lang="es-MX" altLang="es-MX" smtClean="0"/>
          </a:p>
        </p:txBody>
      </p:sp>
      <p:sp>
        <p:nvSpPr>
          <p:cNvPr id="40964" name="3 Marcador de número de diapositiva"/>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8218BBD9-7320-4684-92B8-7E97B0B6EB00}" type="slidenum">
              <a:rPr lang="es-MX" altLang="es-MX">
                <a:latin typeface="Garamond" panose="02020404030301010803" pitchFamily="18" charset="0"/>
              </a:rPr>
              <a:pPr algn="r">
                <a:spcBef>
                  <a:spcPct val="0"/>
                </a:spcBef>
              </a:pPr>
              <a:t>22</a:t>
            </a:fld>
            <a:endParaRPr lang="es-MX" altLang="es-MX">
              <a:latin typeface="Garamond" panose="02020404030301010803" pitchFamily="18" charset="0"/>
            </a:endParaRPr>
          </a:p>
        </p:txBody>
      </p:sp>
    </p:spTree>
    <p:extLst>
      <p:ext uri="{BB962C8B-B14F-4D97-AF65-F5344CB8AC3E}">
        <p14:creationId xmlns:p14="http://schemas.microsoft.com/office/powerpoint/2010/main" val="340382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b="1" smtClean="0">
                <a:latin typeface="Arial" panose="020B0604020202020204" pitchFamily="34" charset="0"/>
                <a:cs typeface="Arial" panose="020B0604020202020204" pitchFamily="34" charset="0"/>
              </a:rPr>
              <a:t>Jurisprudencia 36/2016: </a:t>
            </a:r>
            <a:r>
              <a:rPr lang="es-MX" altLang="es-MX" smtClean="0">
                <a:latin typeface="Arial" panose="020B0604020202020204" pitchFamily="34" charset="0"/>
                <a:cs typeface="Arial" panose="020B0604020202020204" pitchFamily="34" charset="0"/>
              </a:rPr>
              <a:t>“un sistema integral de medios de impugnación en materia electoral en el que todos los actos y resoluciones de las autoridades de la materia, se sujeten invariablemente a los principios de constitucionalidad, convencionalidad y legalidad en la resolución de los medios de impugnación”.</a:t>
            </a:r>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33D890-173E-4352-8987-1FEB1B845880}" type="slidenum">
              <a:rPr lang="es-MX" altLang="es-MX" smtClean="0"/>
              <a:pPr/>
              <a:t>3</a:t>
            </a:fld>
            <a:endParaRPr lang="es-MX" altLang="es-MX" smtClean="0"/>
          </a:p>
        </p:txBody>
      </p:sp>
    </p:spTree>
    <p:extLst>
      <p:ext uri="{BB962C8B-B14F-4D97-AF65-F5344CB8AC3E}">
        <p14:creationId xmlns:p14="http://schemas.microsoft.com/office/powerpoint/2010/main" val="63804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20000"/>
              </a:spcBef>
            </a:pPr>
            <a:r>
              <a:rPr lang="es-MX" altLang="es-MX" smtClean="0">
                <a:ea typeface="ＭＳ Ｐゴシック" panose="020B0600070205080204" pitchFamily="34" charset="-128"/>
              </a:rPr>
              <a:t>Ejecución de sentencias. Los </a:t>
            </a:r>
            <a:r>
              <a:rPr lang="es-MX" altLang="es-MX" b="1" smtClean="0">
                <a:ea typeface="ＭＳ Ｐゴシック" panose="020B0600070205080204" pitchFamily="34" charset="-128"/>
              </a:rPr>
              <a:t>principios generales de derecho procesal </a:t>
            </a:r>
            <a:r>
              <a:rPr lang="es-MX" altLang="es-MX" smtClean="0">
                <a:ea typeface="ＭＳ Ｐゴシック" panose="020B0600070205080204" pitchFamily="34" charset="-128"/>
              </a:rPr>
              <a:t>son aplicables en materia electoral a los supuestos en que la condena consiste en obligaciones de hacer.</a:t>
            </a:r>
          </a:p>
        </p:txBody>
      </p:sp>
      <p:sp>
        <p:nvSpPr>
          <p:cNvPr id="102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79DFF9-4CA7-4A07-BDE5-613CA51D741F}" type="slidenum">
              <a:rPr lang="es-MX" altLang="es-MX" smtClean="0"/>
              <a:pPr/>
              <a:t>4</a:t>
            </a:fld>
            <a:endParaRPr lang="es-MX" altLang="es-MX" smtClean="0"/>
          </a:p>
        </p:txBody>
      </p:sp>
    </p:spTree>
    <p:extLst>
      <p:ext uri="{BB962C8B-B14F-4D97-AF65-F5344CB8AC3E}">
        <p14:creationId xmlns:p14="http://schemas.microsoft.com/office/powerpoint/2010/main" val="107354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smtClean="0">
                <a:latin typeface="Arial" panose="020B0604020202020204" pitchFamily="34" charset="0"/>
              </a:rPr>
              <a:t>Plazos para la presentación de los medios de impugnación en materia electoral. Cómo debe computarse cuando se encuentran establecidos en días.</a:t>
            </a:r>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613FC0-E7E5-4835-A8DB-4B20984C7BC0}" type="slidenum">
              <a:rPr lang="es-ES" altLang="es-MX" smtClean="0"/>
              <a:pPr/>
              <a:t>5</a:t>
            </a:fld>
            <a:endParaRPr lang="es-ES" altLang="es-MX" smtClean="0"/>
          </a:p>
        </p:txBody>
      </p:sp>
    </p:spTree>
    <p:extLst>
      <p:ext uri="{BB962C8B-B14F-4D97-AF65-F5344CB8AC3E}">
        <p14:creationId xmlns:p14="http://schemas.microsoft.com/office/powerpoint/2010/main" val="32370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smtClean="0"/>
              <a:t>Apelación 3 días, Reconsideración 3 días vs resolución regional y 2 días vs asignación de RP, Revisión Sancionador 3 días, y laborales 15 días. </a:t>
            </a:r>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D3CA46-C0CE-475F-AEE9-98F48528A8E0}" type="slidenum">
              <a:rPr lang="es-MX" altLang="es-MX" smtClean="0"/>
              <a:pPr/>
              <a:t>6</a:t>
            </a:fld>
            <a:endParaRPr lang="es-MX" altLang="es-MX" smtClean="0"/>
          </a:p>
        </p:txBody>
      </p:sp>
    </p:spTree>
    <p:extLst>
      <p:ext uri="{BB962C8B-B14F-4D97-AF65-F5344CB8AC3E}">
        <p14:creationId xmlns:p14="http://schemas.microsoft.com/office/powerpoint/2010/main" val="9543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ES" altLang="es-MX" sz="1000" smtClean="0"/>
              <a:t>Jurisprudencia 5/2018. </a:t>
            </a:r>
            <a:endParaRPr lang="es-MX" altLang="es-MX" sz="1000" smtClean="0"/>
          </a:p>
          <a:p>
            <a:pPr algn="just" eaLnBrk="1" hangingPunct="1">
              <a:spcBef>
                <a:spcPct val="0"/>
              </a:spcBef>
            </a:pPr>
            <a:endParaRPr lang="es-MX" altLang="es-MX" sz="1000" smtClean="0"/>
          </a:p>
          <a:p>
            <a:pPr algn="just" eaLnBrk="1" hangingPunct="1">
              <a:spcBef>
                <a:spcPct val="0"/>
              </a:spcBef>
            </a:pPr>
            <a:r>
              <a:rPr lang="es-MX" altLang="es-MX" sz="1000" smtClean="0"/>
              <a:t> </a:t>
            </a:r>
          </a:p>
          <a:p>
            <a:pPr algn="just" eaLnBrk="1" hangingPunct="1">
              <a:spcBef>
                <a:spcPct val="0"/>
              </a:spcBef>
            </a:pPr>
            <a:r>
              <a:rPr lang="es-MX" altLang="es-MX" sz="1000" smtClean="0"/>
              <a:t> CANDIDATURAS INDEPENDIENTES. LA ASOCIACIÓN CIVIL CONSTITUIDA POR EL ASPIRANTE CARECE DE INTERÉS JURÍDICO PARA PROMOVER MEDIOS DE IMPUGNACIÓN EN MATERIA ELECTORAL EN DEFENSA DE ÉSTE</a:t>
            </a:r>
          </a:p>
          <a:p>
            <a:pPr algn="just" eaLnBrk="1" hangingPunct="1">
              <a:spcBef>
                <a:spcPct val="0"/>
              </a:spcBef>
            </a:pPr>
            <a:r>
              <a:rPr lang="es-ES" altLang="es-MX" sz="1000" smtClean="0"/>
              <a:t>Jurisprudencia 21/2009 que dice: “PERSONERÍA PARA EFECTOS DE LA PRESENTACIÓN DE LOS MEDIOS DE IMPUGNACIÓN EN EL CASO DE LAS COALICIONES. AL DETERMINARLA TAMBIÉN SE DEBE ATENDER A LA INTENCIÓN DE QUIENES SUSCRIBEN EL CONVENIO DE COALICIÓN”— De la interpretación de los artículos 98, párrafo 1, inciso f), del Código Federal de Instituciones y Procedimientos Electorales, así como 12, párrafo 4, y 13, párrafo 1, de la Ley General del Sistema de Medios de Impugnación en Materia Electoral, se desprende que la representación de la coalición para el efecto de presentar cualquiera de los medios de impugnación previstos en la ley, por regla general se establecerá en el convenio de coalición respectivo. Por tanto, a fin de determinar en quién recae la personería para presentar un medio de impugnación en nombre de una coalición, se debe atender primeramente al texto expreso del convenio de coalición, mismo que, a su vez, debe observar los principios y valores democráticos previstos en el sistema jurídico mexicano y a ciertos lineamientos que garanticen el acceso a la jurisdicción del Estado, y en segundo término, a la intención de los suscriptores de dicho convenio. </a:t>
            </a:r>
            <a:r>
              <a:rPr lang="es-ES" altLang="es-MX" sz="1000" i="1" smtClean="0"/>
              <a:t>Contradicción de criterios. </a:t>
            </a:r>
            <a:r>
              <a:rPr lang="es-ES" altLang="es-MX" sz="1000" i="1" smtClean="0">
                <a:hlinkClick r:id="rId3"/>
              </a:rPr>
              <a:t>SUP-CDC-6/2009.</a:t>
            </a:r>
            <a:r>
              <a:rPr lang="es-ES" altLang="es-MX" sz="1000" i="1" smtClean="0"/>
              <a:t>—Entre los sustentados por la Sala Regional de la Segunda Circunscripción Plurinominal y la Sala Regional de la Cuarta Circunscripción Plurinominal, ambas del Tribunal Electoral del Poder Judicial de la Federación.—2 de septiembre de 2009.—Unanimidad de votos.—Ponente: Salvador O. Nava Gomar.—Secretario: Juan Carlos Silva Adaya. </a:t>
            </a:r>
            <a:r>
              <a:rPr lang="es-ES" altLang="es-MX" sz="1000" smtClean="0"/>
              <a:t>La Sala Superior en sesión pública celebrada el dos de septiembre de dos mil nueve, aprobó por unanimidad de votos la jurisprudencia que antecede y la declaró formalmente obligatoria.</a:t>
            </a:r>
          </a:p>
        </p:txBody>
      </p:sp>
    </p:spTree>
    <p:extLst>
      <p:ext uri="{BB962C8B-B14F-4D97-AF65-F5344CB8AC3E}">
        <p14:creationId xmlns:p14="http://schemas.microsoft.com/office/powerpoint/2010/main" val="107857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8204F-85CE-44FE-81CC-CDF91968C00A}" type="slidenum">
              <a:rPr lang="es-MX" altLang="es-MX" smtClean="0">
                <a:latin typeface="Arial" panose="020B0604020202020204" pitchFamily="34" charset="0"/>
              </a:rPr>
              <a:pPr>
                <a:spcBef>
                  <a:spcPct val="0"/>
                </a:spcBef>
              </a:pPr>
              <a:t>8</a:t>
            </a:fld>
            <a:endParaRPr lang="es-MX" altLang="es-MX" smtClean="0">
              <a:latin typeface="Arial" panose="020B0604020202020204" pitchFamily="34" charset="0"/>
            </a:endParaRPr>
          </a:p>
        </p:txBody>
      </p:sp>
    </p:spTree>
    <p:extLst>
      <p:ext uri="{BB962C8B-B14F-4D97-AF65-F5344CB8AC3E}">
        <p14:creationId xmlns:p14="http://schemas.microsoft.com/office/powerpoint/2010/main" val="365719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MX" altLang="es-MX" smtClean="0"/>
              <a:t>FIRMA. ES INVÁLIDA LA QUE NO PROVIENE DEL PUÑO Y LETRA DE SU APARENTE AUTOR.  LXXVI/2002</a:t>
            </a:r>
          </a:p>
          <a:p>
            <a:pPr eaLnBrk="1" hangingPunct="1">
              <a:spcBef>
                <a:spcPct val="0"/>
              </a:spcBef>
            </a:pPr>
            <a:r>
              <a:rPr lang="es-MX" altLang="es-MX" smtClean="0"/>
              <a:t>ACTO IMPUGNADO. SU CONOCIMIENTO COMO BASE DEL PLAZO PARA INTERPONER UN MEDIO DE IMPUGNACIÓN. VI/99</a:t>
            </a:r>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016515-3D1D-42E7-B6E2-D39CB86EC16B}" type="slidenum">
              <a:rPr lang="es-MX" altLang="es-MX" smtClean="0">
                <a:latin typeface="Arial" panose="020B0604020202020204" pitchFamily="34" charset="0"/>
              </a:rPr>
              <a:pPr>
                <a:spcBef>
                  <a:spcPct val="0"/>
                </a:spcBef>
              </a:pPr>
              <a:t>9</a:t>
            </a:fld>
            <a:endParaRPr lang="es-MX" altLang="es-MX" smtClean="0">
              <a:latin typeface="Arial" panose="020B0604020202020204" pitchFamily="34" charset="0"/>
            </a:endParaRPr>
          </a:p>
        </p:txBody>
      </p:sp>
    </p:spTree>
    <p:extLst>
      <p:ext uri="{BB962C8B-B14F-4D97-AF65-F5344CB8AC3E}">
        <p14:creationId xmlns:p14="http://schemas.microsoft.com/office/powerpoint/2010/main" val="98434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s-MX" altLang="es-MX" smtClean="0"/>
              <a:t>Jurisprudencia 11/2002. PRUEBA TESTIMONIAL. EN MATERIA ELECTORAL SÓLO PUEDE APORTAR INDICIOS</a:t>
            </a:r>
          </a:p>
          <a:p>
            <a:pPr eaLnBrk="1" hangingPunct="1">
              <a:spcBef>
                <a:spcPct val="0"/>
              </a:spcBef>
              <a:buFontTx/>
              <a:buChar char="•"/>
            </a:pPr>
            <a:r>
              <a:rPr lang="es-MX" altLang="es-MX" smtClean="0"/>
              <a:t>Jurisprudencia 45/2002. PRUEBAS DOCUMENTALES. SUS ALCANCES</a:t>
            </a:r>
          </a:p>
          <a:p>
            <a:pPr eaLnBrk="1" hangingPunct="1">
              <a:spcBef>
                <a:spcPct val="0"/>
              </a:spcBef>
              <a:buFontTx/>
              <a:buChar char="•"/>
            </a:pPr>
            <a:r>
              <a:rPr lang="es-MX" altLang="es-MX" smtClean="0"/>
              <a:t>Jurisprudencia 12/2002. PRUEBAS SUPERVENIENTES. SU SURGIMIENTO EXTEMPORÁNEO DEBE OBEDECER A CAUSAS AJENAS A LA VOLUNTAD DEL OFERENTE</a:t>
            </a:r>
          </a:p>
          <a:p>
            <a:pPr eaLnBrk="1" hangingPunct="1">
              <a:spcBef>
                <a:spcPct val="0"/>
              </a:spcBef>
              <a:buFontTx/>
              <a:buChar char="•"/>
            </a:pPr>
            <a:r>
              <a:rPr lang="es-MX" altLang="es-MX" smtClean="0"/>
              <a:t>Jurisprudencia 6/2005. PRUEBAS TÉCNICAS. PERTENECEN AL GÉNERO DOCUMENTOS, AUN CUANDO EN ALGUNAS LEYES TIENEN REGULACIÓN ESPECÍFICA</a:t>
            </a:r>
            <a:endParaRPr lang="es-ES" altLang="es-MX" smtClean="0"/>
          </a:p>
          <a:p>
            <a:pPr eaLnBrk="1" hangingPunct="1">
              <a:spcBef>
                <a:spcPct val="0"/>
              </a:spcBef>
              <a:buFontTx/>
              <a:buChar char="•"/>
            </a:pPr>
            <a:r>
              <a:rPr lang="es-MX" altLang="es-MX" smtClean="0"/>
              <a:t>Tesis CXXII/2002. PRUEBA TESTIMONIAL. LOS DEPONENTES NO DEBEN SER NECESARIAMENTE ELECTORES EN LA SECCIÓN O CASILLA EN LA QUE OCURRIERON LOS HECHOS SOBRE LOS QUE VERSA EL TESTIMONIO (Legislación del Estado de Oaxaca y similares)</a:t>
            </a:r>
            <a:endParaRPr lang="es-ES" altLang="es-MX" smtClean="0"/>
          </a:p>
          <a:p>
            <a:pPr eaLnBrk="1" hangingPunct="1">
              <a:spcBef>
                <a:spcPct val="0"/>
              </a:spcBef>
              <a:buFontTx/>
              <a:buChar char="•"/>
            </a:pPr>
            <a:r>
              <a:rPr lang="es-MX" altLang="es-MX" smtClean="0"/>
              <a:t>Tesis IV/97. PRUEBAS DE INSPECCIÓN JUDICIAL, RECONOCIMIENTO Y PERICIAL. DERECHO A SU OFRECIMIENTO Y REQUISITOS PARA SU ADMISIÓN</a:t>
            </a:r>
          </a:p>
          <a:p>
            <a:pPr eaLnBrk="1" hangingPunct="1">
              <a:spcBef>
                <a:spcPct val="0"/>
              </a:spcBef>
              <a:buFontTx/>
              <a:buChar char="•"/>
            </a:pPr>
            <a:r>
              <a:rPr lang="es-MX" altLang="es-MX" smtClean="0"/>
              <a:t>Tesis XXXIII/2000. PRUEBAS, LA FALTA DE SU OFRECIMIENTO NO ACARREA LA IMPROCEDENCIA DEL MEDIO DE IMPUGNACIÓN. LEGISLACIÓN DEL ESTADO DE GUANAJUATO.</a:t>
            </a:r>
            <a:endParaRPr lang="es-ES" altLang="es-MX" smtClean="0"/>
          </a:p>
        </p:txBody>
      </p:sp>
    </p:spTree>
    <p:extLst>
      <p:ext uri="{BB962C8B-B14F-4D97-AF65-F5344CB8AC3E}">
        <p14:creationId xmlns:p14="http://schemas.microsoft.com/office/powerpoint/2010/main" val="392570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28800"/>
            <a:ext cx="7772400" cy="1470025"/>
          </a:xfrm>
          <a:prstGeom prst="rect">
            <a:avLst/>
          </a:prstGeom>
        </p:spPr>
        <p:txBody>
          <a:bodyPr vert="horz"/>
          <a:lstStyle/>
          <a:p>
            <a:r>
              <a:rPr lang="es-ES_tradnl" dirty="0" smtClean="0"/>
              <a:t>Clic para editar título</a:t>
            </a:r>
            <a:endParaRPr lang="es-ES" dirty="0"/>
          </a:p>
        </p:txBody>
      </p:sp>
      <p:sp>
        <p:nvSpPr>
          <p:cNvPr id="3" name="Subtítulo 2"/>
          <p:cNvSpPr>
            <a:spLocks noGrp="1"/>
          </p:cNvSpPr>
          <p:nvPr>
            <p:ph type="subTitle" idx="1"/>
          </p:nvPr>
        </p:nvSpPr>
        <p:spPr>
          <a:xfrm>
            <a:off x="1371600" y="3384575"/>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dirty="0" smtClean="0"/>
              <a:t>Haga clic para modificar el estilo de subtítulo del patrón</a:t>
            </a:r>
            <a:endParaRPr lang="es-ES" dirty="0"/>
          </a:p>
        </p:txBody>
      </p:sp>
    </p:spTree>
    <p:extLst>
      <p:ext uri="{BB962C8B-B14F-4D97-AF65-F5344CB8AC3E}">
        <p14:creationId xmlns:p14="http://schemas.microsoft.com/office/powerpoint/2010/main" val="44175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9842"/>
            <a:ext cx="8229600" cy="796950"/>
          </a:xfrm>
          <a:prstGeom prst="rect">
            <a:avLst/>
          </a:prstGeom>
        </p:spPr>
        <p:txBody>
          <a:bodyPr vert="horz"/>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1700809"/>
            <a:ext cx="8229600" cy="4104456"/>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44827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764704"/>
            <a:ext cx="2057400" cy="5040560"/>
          </a:xfrm>
          <a:prstGeom prst="rect">
            <a:avLst/>
          </a:prstGeom>
        </p:spPr>
        <p:txBody>
          <a:bodyPr vert="eaVert"/>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764704"/>
            <a:ext cx="6019800" cy="5040560"/>
          </a:xfrm>
          <a:prstGeom prst="rect">
            <a:avLst/>
          </a:prstGeom>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78041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7544" y="773832"/>
            <a:ext cx="8229600" cy="1143000"/>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idx="1"/>
          </p:nvPr>
        </p:nvSpPr>
        <p:spPr>
          <a:xfrm>
            <a:off x="467544" y="1916832"/>
            <a:ext cx="8229600" cy="4381947"/>
          </a:xfrm>
          <a:prstGeom prst="rect">
            <a:avLst/>
          </a:prstGeom>
        </p:spPr>
        <p:txBody>
          <a:bodyPr vert="horz"/>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4188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30204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926976"/>
          </a:xfrm>
          <a:prstGeom prst="rect">
            <a:avLst/>
          </a:prstGeom>
        </p:spPr>
        <p:txBody>
          <a:bodyPr vert="horz"/>
          <a:lstStyle/>
          <a:p>
            <a:r>
              <a:rPr lang="es-ES_tradnl" dirty="0" smtClean="0"/>
              <a:t>Clic para editar título</a:t>
            </a:r>
            <a:endParaRPr lang="es-ES" dirty="0"/>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94947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8229600" cy="850106"/>
          </a:xfrm>
          <a:prstGeom prst="rect">
            <a:avLst/>
          </a:prstGeom>
        </p:spPr>
        <p:txBody>
          <a:bodyPr vert="horz"/>
          <a:lstStyle>
            <a:lvl1pPr>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1853134"/>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502048"/>
            <a:ext cx="4040188"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853134"/>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502048"/>
            <a:ext cx="4041775" cy="359124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58278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917848"/>
            <a:ext cx="8229600" cy="1143000"/>
          </a:xfrm>
          <a:prstGeom prst="rect">
            <a:avLst/>
          </a:prstGeom>
        </p:spPr>
        <p:txBody>
          <a:bodyPr vert="horz"/>
          <a:lstStyle/>
          <a:p>
            <a:r>
              <a:rPr lang="es-ES_tradnl" smtClean="0"/>
              <a:t>Clic para editar título</a:t>
            </a:r>
            <a:endParaRPr lang="es-ES"/>
          </a:p>
        </p:txBody>
      </p:sp>
    </p:spTree>
    <p:extLst>
      <p:ext uri="{BB962C8B-B14F-4D97-AF65-F5344CB8AC3E}">
        <p14:creationId xmlns:p14="http://schemas.microsoft.com/office/powerpoint/2010/main" val="24756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49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54782"/>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744239"/>
            <a:ext cx="5111750" cy="498901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67544" y="1988840"/>
            <a:ext cx="3008313" cy="3744416"/>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76266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756791"/>
            <a:ext cx="5486400" cy="389634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336866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2" descr="FONDO.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1" descr="LOGO TEPJF_OK2011.wm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27988" y="5756275"/>
            <a:ext cx="86518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35. Diapositiva 3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35. Diapositiva 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35. Diapositiva 3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35. Diapositiva 3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35. Diapositiva 3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4%20y%2015%20de%20mayo%2009.ppt#-1,58,Diapositiva 58"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9%20mayo.ppt#-1,58,Diapositiva 58" TargetMode="External"/><Relationship Id="rId4" Type="http://schemas.openxmlformats.org/officeDocument/2006/relationships/hyperlink" Target="file:///\\10.10.15.98\dario.mora\Configuraci&#243;n%20local\Configuraci&#243;n%20local\Archivos%20temporales%20de%20Internet\Archivos%20temporales%20de%20Internet\Archivos%20temporales%20de%20Internet\Mis%20documentos\Configuraci&#243;n%20local\Mis%20documentos\Octavio\2009\Varios\Presentaciones\Sistema%20de%20medios\Sistema%20de%20Medios%20de%20impugnaci&#243;n%2019%20mayo.ppt#-1,14,Diapositiva 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11188" y="2060575"/>
            <a:ext cx="79930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sz="3600">
                <a:solidFill>
                  <a:srgbClr val="0E502B"/>
                </a:solidFill>
              </a:rPr>
              <a:t>Reglas comunes</a:t>
            </a:r>
          </a:p>
          <a:p>
            <a:pPr algn="ctr" eaLnBrk="1" hangingPunct="1"/>
            <a:r>
              <a:rPr lang="es-MX" altLang="es-MX" sz="3600">
                <a:solidFill>
                  <a:srgbClr val="0E502B"/>
                </a:solidFill>
              </a:rPr>
              <a:t> aplicables a los medios de impugnación en materia electoral.</a:t>
            </a:r>
          </a:p>
        </p:txBody>
      </p:sp>
      <p:sp>
        <p:nvSpPr>
          <p:cNvPr id="4099" name="Rectangle 16"/>
          <p:cNvSpPr>
            <a:spLocks noChangeArrowheads="1"/>
          </p:cNvSpPr>
          <p:nvPr/>
        </p:nvSpPr>
        <p:spPr bwMode="auto">
          <a:xfrm>
            <a:off x="539750" y="5807075"/>
            <a:ext cx="799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a:solidFill>
                  <a:srgbClr val="0E502B"/>
                </a:solidFill>
              </a:rPr>
              <a:t>www.te.gob.mx/ccje/</a:t>
            </a:r>
          </a:p>
          <a:p>
            <a:pPr algn="ctr" eaLnBrk="1" hangingPunct="1"/>
            <a:r>
              <a:rPr lang="es-MX" altLang="es-MX">
                <a:solidFill>
                  <a:srgbClr val="0E502B"/>
                </a:solidFill>
              </a:rPr>
              <a:t>ccje@te.gob.mx</a:t>
            </a:r>
            <a:endParaRPr lang="es-ES" altLang="es-MX">
              <a:solidFill>
                <a:srgbClr val="0E502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95313" y="-11113"/>
            <a:ext cx="8532812" cy="4619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Causales de desechamiento por improcedencia (1 de 2)</a:t>
            </a:r>
            <a:endParaRPr lang="es-ES" altLang="es-MX" sz="2400">
              <a:solidFill>
                <a:schemeClr val="bg1"/>
              </a:solidFill>
            </a:endParaRPr>
          </a:p>
        </p:txBody>
      </p:sp>
      <p:sp>
        <p:nvSpPr>
          <p:cNvPr id="21507" name="Rectangle 6"/>
          <p:cNvSpPr>
            <a:spLocks noChangeArrowheads="1"/>
          </p:cNvSpPr>
          <p:nvPr/>
        </p:nvSpPr>
        <p:spPr bwMode="auto">
          <a:xfrm>
            <a:off x="3203575" y="1304925"/>
            <a:ext cx="4897438" cy="647700"/>
          </a:xfrm>
          <a:prstGeom prst="rect">
            <a:avLst/>
          </a:prstGeom>
          <a:solidFill>
            <a:srgbClr val="77C0A1">
              <a:alpha val="20000"/>
            </a:srgbClr>
          </a:solidFill>
          <a:ln w="22225" algn="ctr">
            <a:solidFill>
              <a:srgbClr val="0E502B"/>
            </a:solidFill>
            <a:miter lim="800000"/>
            <a:headEnd/>
            <a:tailEnd/>
          </a:ln>
        </p:spPr>
        <p:txBody>
          <a:bodyPr anchor="ctr" anchorCtr="1">
            <a:spAutoFit/>
          </a:bodyPr>
          <a:lstStyle>
            <a:lvl1pPr>
              <a:tabLst>
                <a:tab pos="85725"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No se presenta por escrito ante la autoridad correspondiente.</a:t>
            </a:r>
            <a:endParaRPr lang="es-ES" altLang="es-MX"/>
          </a:p>
        </p:txBody>
      </p:sp>
      <p:sp>
        <p:nvSpPr>
          <p:cNvPr id="21508" name="Rectangle 7"/>
          <p:cNvSpPr>
            <a:spLocks noChangeArrowheads="1"/>
          </p:cNvSpPr>
          <p:nvPr/>
        </p:nvSpPr>
        <p:spPr bwMode="auto">
          <a:xfrm>
            <a:off x="3203575" y="2349500"/>
            <a:ext cx="4897438" cy="936625"/>
          </a:xfrm>
          <a:prstGeom prst="rect">
            <a:avLst/>
          </a:prstGeom>
          <a:solidFill>
            <a:schemeClr val="bg1">
              <a:alpha val="20000"/>
            </a:scheme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No incluye el nombre del actor, o el nombre o la firma autógrafa del promovente.</a:t>
            </a:r>
            <a:endParaRPr lang="es-ES" altLang="es-MX"/>
          </a:p>
        </p:txBody>
      </p:sp>
      <p:sp>
        <p:nvSpPr>
          <p:cNvPr id="21509" name="Rectangle 8"/>
          <p:cNvSpPr>
            <a:spLocks noChangeArrowheads="1"/>
          </p:cNvSpPr>
          <p:nvPr/>
        </p:nvSpPr>
        <p:spPr bwMode="auto">
          <a:xfrm>
            <a:off x="3203575" y="3821113"/>
            <a:ext cx="4897438" cy="368300"/>
          </a:xfrm>
          <a:prstGeom prst="rect">
            <a:avLst/>
          </a:prstGeom>
          <a:solidFill>
            <a:srgbClr val="77C0A1">
              <a:alpha val="20000"/>
            </a:srgbClr>
          </a:solidFill>
          <a:ln w="22225" algn="ctr">
            <a:solidFill>
              <a:srgbClr val="0E502B"/>
            </a:solidFill>
            <a:miter lim="800000"/>
            <a:headEnd/>
            <a:tailEnd/>
          </a:ln>
        </p:spPr>
        <p:txBody>
          <a:bodyPr anchor="ctr">
            <a:spAutoFit/>
          </a:bodyPr>
          <a:lstStyle>
            <a:lvl1pPr defTabSz="361950">
              <a:tabLst>
                <a:tab pos="8572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361950">
              <a:tabLst>
                <a:tab pos="8572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361950">
              <a:tabLst>
                <a:tab pos="8572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361950">
              <a:tabLst>
                <a:tab pos="8572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361950">
              <a:tabLst>
                <a:tab pos="8572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36195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36195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36195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36195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Resulta evidentemente frívolo.</a:t>
            </a:r>
            <a:endParaRPr lang="es-ES" altLang="es-MX"/>
          </a:p>
        </p:txBody>
      </p:sp>
      <p:sp>
        <p:nvSpPr>
          <p:cNvPr id="21510" name="Rectangle 9"/>
          <p:cNvSpPr>
            <a:spLocks noChangeArrowheads="1"/>
          </p:cNvSpPr>
          <p:nvPr/>
        </p:nvSpPr>
        <p:spPr bwMode="auto">
          <a:xfrm>
            <a:off x="3203575" y="4714875"/>
            <a:ext cx="4897438" cy="874713"/>
          </a:xfrm>
          <a:prstGeom prst="rect">
            <a:avLst/>
          </a:prstGeom>
          <a:solidFill>
            <a:schemeClr val="bg1">
              <a:alpha val="20000"/>
            </a:scheme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Es notoriamente improcedente con base en lo dispuesto por la LGSMIME.</a:t>
            </a:r>
            <a:endParaRPr lang="es-ES" altLang="es-MX"/>
          </a:p>
        </p:txBody>
      </p:sp>
      <p:sp>
        <p:nvSpPr>
          <p:cNvPr id="21511" name="Rectangle 11"/>
          <p:cNvSpPr>
            <a:spLocks noChangeArrowheads="1"/>
          </p:cNvSpPr>
          <p:nvPr/>
        </p:nvSpPr>
        <p:spPr bwMode="auto">
          <a:xfrm>
            <a:off x="717550" y="2852738"/>
            <a:ext cx="1909763" cy="1081087"/>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Si el medio de impugnación</a:t>
            </a:r>
            <a:endParaRPr lang="es-ES" altLang="es-MX" sz="2000"/>
          </a:p>
        </p:txBody>
      </p:sp>
      <p:cxnSp>
        <p:nvCxnSpPr>
          <p:cNvPr id="21512" name="AutoShape 12"/>
          <p:cNvCxnSpPr>
            <a:cxnSpLocks noChangeShapeType="1"/>
            <a:stCxn id="21511" idx="3"/>
            <a:endCxn id="21507" idx="1"/>
          </p:cNvCxnSpPr>
          <p:nvPr/>
        </p:nvCxnSpPr>
        <p:spPr bwMode="auto">
          <a:xfrm flipV="1">
            <a:off x="2627313" y="1628775"/>
            <a:ext cx="576262" cy="1765300"/>
          </a:xfrm>
          <a:prstGeom prst="bentConnector3">
            <a:avLst>
              <a:gd name="adj1" fmla="val 50000"/>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cxnSp>
      <p:cxnSp>
        <p:nvCxnSpPr>
          <p:cNvPr id="21513" name="AutoShape 15"/>
          <p:cNvCxnSpPr>
            <a:cxnSpLocks noChangeShapeType="1"/>
            <a:stCxn id="21511" idx="3"/>
            <a:endCxn id="21510" idx="1"/>
          </p:cNvCxnSpPr>
          <p:nvPr/>
        </p:nvCxnSpPr>
        <p:spPr bwMode="auto">
          <a:xfrm>
            <a:off x="2627313" y="3394075"/>
            <a:ext cx="576262" cy="1758950"/>
          </a:xfrm>
          <a:prstGeom prst="bentConnector3">
            <a:avLst>
              <a:gd name="adj1" fmla="val 50000"/>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cxnSp>
      <p:sp>
        <p:nvSpPr>
          <p:cNvPr id="21514" name="Line 16"/>
          <p:cNvSpPr>
            <a:spLocks noChangeShapeType="1"/>
          </p:cNvSpPr>
          <p:nvPr/>
        </p:nvSpPr>
        <p:spPr bwMode="auto">
          <a:xfrm>
            <a:off x="2916238" y="2708275"/>
            <a:ext cx="287337" cy="0"/>
          </a:xfrm>
          <a:prstGeom prst="line">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txBody>
          <a:bodyPr anchor="ctr"/>
          <a:lstStyle/>
          <a:p>
            <a:endParaRPr lang="es-MX"/>
          </a:p>
        </p:txBody>
      </p:sp>
      <p:sp>
        <p:nvSpPr>
          <p:cNvPr id="21515" name="Line 17"/>
          <p:cNvSpPr>
            <a:spLocks noChangeShapeType="1"/>
          </p:cNvSpPr>
          <p:nvPr/>
        </p:nvSpPr>
        <p:spPr bwMode="auto">
          <a:xfrm>
            <a:off x="2916238" y="4000500"/>
            <a:ext cx="287337" cy="0"/>
          </a:xfrm>
          <a:prstGeom prst="line">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txBody>
          <a:bodyPr anchor="ctr"/>
          <a:lstStyle/>
          <a:p>
            <a:endParaRPr lang="es-MX"/>
          </a:p>
        </p:txBody>
      </p:sp>
      <p:sp>
        <p:nvSpPr>
          <p:cNvPr id="21516" name="Text Box 20"/>
          <p:cNvSpPr txBox="1">
            <a:spLocks noChangeArrowheads="1"/>
          </p:cNvSpPr>
          <p:nvPr/>
        </p:nvSpPr>
        <p:spPr bwMode="auto">
          <a:xfrm>
            <a:off x="5292725" y="6129338"/>
            <a:ext cx="2232025" cy="27781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9.3 de la LGSMIME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677863" y="-19050"/>
            <a:ext cx="8461375" cy="4619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Causales de desechamiento por improcedencia (2 de 2)</a:t>
            </a:r>
            <a:endParaRPr lang="es-ES" altLang="es-MX" sz="2400">
              <a:solidFill>
                <a:schemeClr val="bg1"/>
              </a:solidFill>
            </a:endParaRPr>
          </a:p>
        </p:txBody>
      </p:sp>
      <p:sp>
        <p:nvSpPr>
          <p:cNvPr id="22531" name="6 CuadroTexto"/>
          <p:cNvSpPr txBox="1">
            <a:spLocks noChangeArrowheads="1"/>
          </p:cNvSpPr>
          <p:nvPr/>
        </p:nvSpPr>
        <p:spPr bwMode="auto">
          <a:xfrm>
            <a:off x="2771775" y="4221163"/>
            <a:ext cx="5976938" cy="714375"/>
          </a:xfrm>
          <a:prstGeom prst="rect">
            <a:avLst/>
          </a:prstGeom>
          <a:solidFill>
            <a:schemeClr val="bg1">
              <a:alpha val="14902"/>
            </a:scheme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Se solicite la no aplicación de una norma en materia electoral, cuya validez haya sido declarada por la SCJN.</a:t>
            </a:r>
            <a:endParaRPr lang="es-ES" altLang="es-MX"/>
          </a:p>
        </p:txBody>
      </p:sp>
      <p:sp>
        <p:nvSpPr>
          <p:cNvPr id="216067" name="Rectangle 3"/>
          <p:cNvSpPr>
            <a:spLocks noChangeArrowheads="1"/>
          </p:cNvSpPr>
          <p:nvPr/>
        </p:nvSpPr>
        <p:spPr bwMode="auto">
          <a:xfrm>
            <a:off x="2771775" y="908050"/>
            <a:ext cx="5976938" cy="1657350"/>
          </a:xfrm>
          <a:prstGeom prst="rect">
            <a:avLst/>
          </a:prstGeom>
          <a:solidFill>
            <a:srgbClr val="77C0A1">
              <a:alpha val="20000"/>
            </a:srgbClr>
          </a:solidFill>
          <a:ln w="22225" algn="ctr">
            <a:solidFill>
              <a:srgbClr val="0E502B"/>
            </a:solidFill>
            <a:miter lim="800000"/>
            <a:headEnd/>
            <a:tailEnd/>
          </a:ln>
          <a:effectLst/>
        </p:spPr>
        <p:txBody>
          <a:bodyPr anchor="ctr"/>
          <a:lstStyle/>
          <a:p>
            <a:pPr marL="342900" indent="-342900" eaLnBrk="1" hangingPunct="1">
              <a:defRPr/>
            </a:pPr>
            <a:endParaRPr lang="es-MX" dirty="0">
              <a:ea typeface="ＭＳ Ｐゴシック" charset="-128"/>
            </a:endParaRPr>
          </a:p>
          <a:p>
            <a:pPr eaLnBrk="1" hangingPunct="1">
              <a:tabLst>
                <a:tab pos="177800" algn="l"/>
              </a:tabLst>
              <a:defRPr/>
            </a:pPr>
            <a:r>
              <a:rPr lang="es-MX" dirty="0">
                <a:ea typeface="ＭＳ Ｐゴシック" charset="-128"/>
              </a:rPr>
              <a:t>Se pretendan impugnar actos y resoluciones que no afecten el interés jurídico del actor, o:</a:t>
            </a:r>
          </a:p>
          <a:p>
            <a:pPr marL="177800" indent="-177800" eaLnBrk="1" hangingPunct="1">
              <a:buClr>
                <a:srgbClr val="56072F"/>
              </a:buClr>
              <a:buSzPct val="120000"/>
              <a:buFontTx/>
              <a:buChar char="•"/>
              <a:defRPr/>
            </a:pPr>
            <a:r>
              <a:rPr lang="es-MX" dirty="0">
                <a:ea typeface="ＭＳ Ｐゴシック" charset="-128"/>
              </a:rPr>
              <a:t>Que se hayan consumado de un modo irreparable.</a:t>
            </a:r>
          </a:p>
          <a:p>
            <a:pPr marL="177800" indent="-177800" eaLnBrk="1" hangingPunct="1">
              <a:buClr>
                <a:srgbClr val="56072F"/>
              </a:buClr>
              <a:buSzPct val="120000"/>
              <a:buFontTx/>
              <a:buChar char="•"/>
              <a:defRPr/>
            </a:pPr>
            <a:r>
              <a:rPr lang="es-MX" dirty="0">
                <a:ea typeface="ＭＳ Ｐゴシック" charset="-128"/>
              </a:rPr>
              <a:t>Que se que se hubieren consentido expresamente.</a:t>
            </a:r>
          </a:p>
          <a:p>
            <a:pPr marL="177800" indent="-177800" eaLnBrk="1" hangingPunct="1">
              <a:buClr>
                <a:srgbClr val="56072F"/>
              </a:buClr>
              <a:buSzPct val="120000"/>
              <a:buFontTx/>
              <a:buChar char="•"/>
              <a:defRPr/>
            </a:pPr>
            <a:r>
              <a:rPr lang="es-MX" dirty="0">
                <a:ea typeface="ＭＳ Ｐゴシック" charset="-128"/>
              </a:rPr>
              <a:t>Contra los que no se haya interpuesto, en los plazos legales, el medio de impugnación respectivo.</a:t>
            </a:r>
          </a:p>
          <a:p>
            <a:pPr marL="342900" indent="-342900" eaLnBrk="1" hangingPunct="1">
              <a:defRPr/>
            </a:pPr>
            <a:endParaRPr lang="es-MX" dirty="0">
              <a:ea typeface="ＭＳ Ｐゴシック" charset="-128"/>
            </a:endParaRPr>
          </a:p>
        </p:txBody>
      </p:sp>
      <p:sp>
        <p:nvSpPr>
          <p:cNvPr id="22533" name="Text Box 5"/>
          <p:cNvSpPr txBox="1">
            <a:spLocks noChangeArrowheads="1"/>
          </p:cNvSpPr>
          <p:nvPr/>
        </p:nvSpPr>
        <p:spPr bwMode="auto">
          <a:xfrm>
            <a:off x="2771775" y="2709863"/>
            <a:ext cx="5976938" cy="431800"/>
          </a:xfrm>
          <a:prstGeom prst="rect">
            <a:avLst/>
          </a:prstGeom>
          <a:solidFill>
            <a:schemeClr val="bg1">
              <a:alpha val="14902"/>
            </a:schemeClr>
          </a:solidFill>
          <a:ln w="22225" algn="ctr">
            <a:solidFill>
              <a:srgbClr val="0E502B"/>
            </a:solidFill>
            <a:miter lim="800000"/>
            <a:headEnd/>
            <a:tailEnd/>
          </a:ln>
        </p:spPr>
        <p:txBody>
          <a:bodyPr anchor="ctr"/>
          <a:lstStyle>
            <a:lvl1pPr defTabSz="266700">
              <a:tabLst>
                <a:tab pos="0" algn="l"/>
                <a:tab pos="895350" algn="l"/>
              </a:tabLst>
              <a:defRPr>
                <a:solidFill>
                  <a:schemeClr val="tx1"/>
                </a:solidFill>
                <a:latin typeface="Arial" panose="020B0604020202020204" pitchFamily="34" charset="0"/>
                <a:ea typeface="ＭＳ Ｐゴシック" panose="020B0600070205080204" pitchFamily="34" charset="-128"/>
              </a:defRPr>
            </a:lvl1pPr>
            <a:lvl2pPr marL="742950" indent="-285750" defTabSz="266700">
              <a:tabLst>
                <a:tab pos="0" algn="l"/>
                <a:tab pos="895350"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266700">
              <a:tabLst>
                <a:tab pos="0" algn="l"/>
                <a:tab pos="895350"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266700">
              <a:tabLst>
                <a:tab pos="0" algn="l"/>
                <a:tab pos="895350"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266700">
              <a:tabLst>
                <a:tab pos="0" algn="l"/>
                <a:tab pos="89535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266700" eaLnBrk="0" fontAlgn="base" hangingPunct="0">
              <a:spcBef>
                <a:spcPct val="0"/>
              </a:spcBef>
              <a:spcAft>
                <a:spcPct val="0"/>
              </a:spcAft>
              <a:tabLst>
                <a:tab pos="0" algn="l"/>
                <a:tab pos="89535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266700" eaLnBrk="0" fontAlgn="base" hangingPunct="0">
              <a:spcBef>
                <a:spcPct val="0"/>
              </a:spcBef>
              <a:spcAft>
                <a:spcPct val="0"/>
              </a:spcAft>
              <a:tabLst>
                <a:tab pos="0" algn="l"/>
                <a:tab pos="89535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266700" eaLnBrk="0" fontAlgn="base" hangingPunct="0">
              <a:spcBef>
                <a:spcPct val="0"/>
              </a:spcBef>
              <a:spcAft>
                <a:spcPct val="0"/>
              </a:spcAft>
              <a:tabLst>
                <a:tab pos="0" algn="l"/>
                <a:tab pos="89535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266700" eaLnBrk="0" fontAlgn="base" hangingPunct="0">
              <a:spcBef>
                <a:spcPct val="0"/>
              </a:spcBef>
              <a:spcAft>
                <a:spcPct val="0"/>
              </a:spcAft>
              <a:tabLst>
                <a:tab pos="0" algn="l"/>
                <a:tab pos="89535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No se hayan agotado las instancias previas.</a:t>
            </a:r>
            <a:endParaRPr lang="es-ES" altLang="es-MX"/>
          </a:p>
        </p:txBody>
      </p:sp>
      <p:sp>
        <p:nvSpPr>
          <p:cNvPr id="22534" name="6 CuadroTexto"/>
          <p:cNvSpPr txBox="1">
            <a:spLocks noChangeArrowheads="1"/>
          </p:cNvSpPr>
          <p:nvPr/>
        </p:nvSpPr>
        <p:spPr bwMode="auto">
          <a:xfrm>
            <a:off x="2771775" y="3225800"/>
            <a:ext cx="5976938" cy="923925"/>
          </a:xfrm>
          <a:prstGeom prst="rect">
            <a:avLst/>
          </a:prstGeom>
          <a:solidFill>
            <a:srgbClr val="77C0A1">
              <a:alpha val="20000"/>
            </a:srgbClr>
          </a:solidFill>
          <a:ln w="22225" algn="ctr">
            <a:solidFill>
              <a:srgbClr val="0E502B"/>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En un mismo escrito se pretenda impugnar más de una elección (excepción: diputados o senadores por ambos principios) .</a:t>
            </a:r>
            <a:endParaRPr lang="es-ES" altLang="es-MX"/>
          </a:p>
        </p:txBody>
      </p:sp>
      <p:sp>
        <p:nvSpPr>
          <p:cNvPr id="22535" name="Text Box 8"/>
          <p:cNvSpPr txBox="1">
            <a:spLocks noChangeArrowheads="1"/>
          </p:cNvSpPr>
          <p:nvPr/>
        </p:nvSpPr>
        <p:spPr bwMode="auto">
          <a:xfrm>
            <a:off x="2771775" y="5097463"/>
            <a:ext cx="5976938" cy="923925"/>
          </a:xfrm>
          <a:prstGeom prst="rect">
            <a:avLst/>
          </a:prstGeom>
          <a:solidFill>
            <a:srgbClr val="77C0A1">
              <a:alpha val="20000"/>
            </a:srgbClr>
          </a:solidFill>
          <a:ln w="22225" algn="ctr">
            <a:solidFill>
              <a:srgbClr val="0E502B"/>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Cuando se pretenda impugnar resoluciones dictadas por las salas del Tribunal en los medios de impugnación que son de competencia exclusiva.</a:t>
            </a:r>
          </a:p>
        </p:txBody>
      </p:sp>
      <p:sp>
        <p:nvSpPr>
          <p:cNvPr id="22536" name="Text Box 20"/>
          <p:cNvSpPr txBox="1">
            <a:spLocks noChangeArrowheads="1"/>
          </p:cNvSpPr>
          <p:nvPr/>
        </p:nvSpPr>
        <p:spPr bwMode="auto">
          <a:xfrm>
            <a:off x="5435600" y="6319838"/>
            <a:ext cx="2089150" cy="27781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10 de la LGSMIME</a:t>
            </a:r>
          </a:p>
        </p:txBody>
      </p:sp>
      <p:sp>
        <p:nvSpPr>
          <p:cNvPr id="22537" name="Rectangle 11"/>
          <p:cNvSpPr>
            <a:spLocks noChangeArrowheads="1"/>
          </p:cNvSpPr>
          <p:nvPr/>
        </p:nvSpPr>
        <p:spPr bwMode="auto">
          <a:xfrm>
            <a:off x="395288" y="3140075"/>
            <a:ext cx="1728787" cy="1081088"/>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Cuando en el medio de impugnación</a:t>
            </a:r>
            <a:endParaRPr lang="es-ES" altLang="es-MX" sz="2000"/>
          </a:p>
        </p:txBody>
      </p:sp>
      <p:cxnSp>
        <p:nvCxnSpPr>
          <p:cNvPr id="22538" name="19 Conector angular"/>
          <p:cNvCxnSpPr>
            <a:cxnSpLocks noChangeShapeType="1"/>
            <a:stCxn id="216067" idx="1"/>
            <a:endCxn id="22535" idx="1"/>
          </p:cNvCxnSpPr>
          <p:nvPr/>
        </p:nvCxnSpPr>
        <p:spPr bwMode="auto">
          <a:xfrm rot="10800000" flipV="1">
            <a:off x="2771775" y="1736725"/>
            <a:ext cx="1588" cy="3822700"/>
          </a:xfrm>
          <a:prstGeom prst="bentConnector3">
            <a:avLst>
              <a:gd name="adj1" fmla="val 14395468"/>
            </a:avLst>
          </a:prstGeom>
          <a:noFill/>
          <a:ln w="15875" algn="ctr">
            <a:solidFill>
              <a:srgbClr val="0E502B"/>
            </a:solidFill>
            <a:round/>
            <a:headEnd/>
            <a:tailEnd/>
          </a:ln>
          <a:extLst>
            <a:ext uri="{909E8E84-426E-40DD-AFC4-6F175D3DCCD1}">
              <a14:hiddenFill xmlns:a14="http://schemas.microsoft.com/office/drawing/2010/main">
                <a:noFill/>
              </a14:hiddenFill>
            </a:ext>
          </a:extLst>
        </p:spPr>
      </p:cxnSp>
      <p:cxnSp>
        <p:nvCxnSpPr>
          <p:cNvPr id="22539" name="21 Conector angular"/>
          <p:cNvCxnSpPr>
            <a:cxnSpLocks noChangeShapeType="1"/>
            <a:stCxn id="22533" idx="1"/>
            <a:endCxn id="22531" idx="1"/>
          </p:cNvCxnSpPr>
          <p:nvPr/>
        </p:nvCxnSpPr>
        <p:spPr bwMode="auto">
          <a:xfrm rot="10800000" flipV="1">
            <a:off x="2771775" y="2925763"/>
            <a:ext cx="1588" cy="1652587"/>
          </a:xfrm>
          <a:prstGeom prst="bentConnector3">
            <a:avLst>
              <a:gd name="adj1" fmla="val 14395468"/>
            </a:avLst>
          </a:prstGeom>
          <a:noFill/>
          <a:ln w="15875" algn="ctr">
            <a:solidFill>
              <a:srgbClr val="0E502B"/>
            </a:solidFill>
            <a:round/>
            <a:headEnd/>
            <a:tailEnd/>
          </a:ln>
          <a:extLst>
            <a:ext uri="{909E8E84-426E-40DD-AFC4-6F175D3DCCD1}">
              <a14:hiddenFill xmlns:a14="http://schemas.microsoft.com/office/drawing/2010/main">
                <a:noFill/>
              </a14:hiddenFill>
            </a:ext>
          </a:extLst>
        </p:spPr>
      </p:cxnSp>
      <p:cxnSp>
        <p:nvCxnSpPr>
          <p:cNvPr id="22540" name="25 Conector recto"/>
          <p:cNvCxnSpPr>
            <a:cxnSpLocks noChangeShapeType="1"/>
            <a:stCxn id="22537" idx="3"/>
            <a:endCxn id="22534" idx="1"/>
          </p:cNvCxnSpPr>
          <p:nvPr/>
        </p:nvCxnSpPr>
        <p:spPr bwMode="auto">
          <a:xfrm>
            <a:off x="2124075" y="3679825"/>
            <a:ext cx="647700" cy="7938"/>
          </a:xfrm>
          <a:prstGeom prst="line">
            <a:avLst/>
          </a:prstGeom>
          <a:noFill/>
          <a:ln w="15875" algn="ctr">
            <a:solidFill>
              <a:srgbClr val="0E502B"/>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2"/>
          <p:cNvSpPr txBox="1">
            <a:spLocks noChangeArrowheads="1"/>
          </p:cNvSpPr>
          <p:nvPr/>
        </p:nvSpPr>
        <p:spPr bwMode="auto">
          <a:xfrm>
            <a:off x="3492500" y="-26988"/>
            <a:ext cx="5653088" cy="4619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Causales de sobreseimiento</a:t>
            </a:r>
            <a:endParaRPr lang="es-ES" altLang="es-MX" sz="2400">
              <a:solidFill>
                <a:schemeClr val="bg1"/>
              </a:solidFill>
            </a:endParaRPr>
          </a:p>
        </p:txBody>
      </p:sp>
      <p:sp>
        <p:nvSpPr>
          <p:cNvPr id="23555" name="Rectangle 9"/>
          <p:cNvSpPr>
            <a:spLocks noChangeArrowheads="1"/>
          </p:cNvSpPr>
          <p:nvPr/>
        </p:nvSpPr>
        <p:spPr bwMode="auto">
          <a:xfrm>
            <a:off x="1619250" y="4851400"/>
            <a:ext cx="6408738" cy="935038"/>
          </a:xfrm>
          <a:prstGeom prst="rect">
            <a:avLst/>
          </a:prstGeom>
          <a:noFill/>
          <a:ln w="22225" algn="in">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El ciudadano agraviado fallezca, sea suspendido o privado  de sus derechos político-electorales.</a:t>
            </a:r>
          </a:p>
        </p:txBody>
      </p:sp>
      <p:sp>
        <p:nvSpPr>
          <p:cNvPr id="23556" name="Rectangle 23"/>
          <p:cNvSpPr>
            <a:spLocks noChangeArrowheads="1"/>
          </p:cNvSpPr>
          <p:nvPr/>
        </p:nvSpPr>
        <p:spPr bwMode="auto">
          <a:xfrm>
            <a:off x="1619250" y="2136775"/>
            <a:ext cx="6408738" cy="1214438"/>
          </a:xfrm>
          <a:prstGeom prst="rect">
            <a:avLst/>
          </a:prstGeom>
          <a:noFill/>
          <a:ln w="22225" algn="in">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La autoridad responsable del acto o resolución impugnado lo modifique o revoque, de tal manera que quede totalmente sin materia antes de que se dicte resolución o sentencia.</a:t>
            </a:r>
          </a:p>
        </p:txBody>
      </p:sp>
      <p:sp>
        <p:nvSpPr>
          <p:cNvPr id="23557" name="Rectangle 24"/>
          <p:cNvSpPr>
            <a:spLocks noChangeArrowheads="1"/>
          </p:cNvSpPr>
          <p:nvPr/>
        </p:nvSpPr>
        <p:spPr bwMode="auto">
          <a:xfrm>
            <a:off x="1619250" y="1119188"/>
            <a:ext cx="6337300" cy="731837"/>
          </a:xfrm>
          <a:prstGeom prst="rect">
            <a:avLst/>
          </a:prstGeom>
          <a:noFill/>
          <a:ln w="22225" algn="in">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El promovente se desista expresamente por escrito.</a:t>
            </a:r>
          </a:p>
        </p:txBody>
      </p:sp>
      <p:sp>
        <p:nvSpPr>
          <p:cNvPr id="23558" name="Rectangle 25"/>
          <p:cNvSpPr>
            <a:spLocks noChangeArrowheads="1"/>
          </p:cNvSpPr>
          <p:nvPr/>
        </p:nvSpPr>
        <p:spPr bwMode="auto">
          <a:xfrm>
            <a:off x="1619250" y="3636963"/>
            <a:ext cx="6408738" cy="935037"/>
          </a:xfrm>
          <a:prstGeom prst="rect">
            <a:avLst/>
          </a:prstGeom>
          <a:noFill/>
          <a:ln w="22225" algn="in">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lIns="72000" tIns="72000" rIns="72000" bIns="720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Habiendo sido admitido el medio de impugnación correspondiente, aparezca o sobrevenga alguna causal de improcedencia.</a:t>
            </a:r>
          </a:p>
        </p:txBody>
      </p:sp>
      <p:sp>
        <p:nvSpPr>
          <p:cNvPr id="23559" name="Text Box 20"/>
          <p:cNvSpPr txBox="1">
            <a:spLocks noChangeArrowheads="1"/>
          </p:cNvSpPr>
          <p:nvPr/>
        </p:nvSpPr>
        <p:spPr bwMode="auto">
          <a:xfrm>
            <a:off x="5292725" y="6319838"/>
            <a:ext cx="2232025" cy="27781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11 de la LGSMIME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538163" y="1693863"/>
            <a:ext cx="4319587" cy="366712"/>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Documentales públicas</a:t>
            </a:r>
            <a:endParaRPr lang="es-ES" altLang="es-MX"/>
          </a:p>
        </p:txBody>
      </p:sp>
      <p:sp>
        <p:nvSpPr>
          <p:cNvPr id="24579" name="Text Box 5"/>
          <p:cNvSpPr txBox="1">
            <a:spLocks noChangeArrowheads="1"/>
          </p:cNvSpPr>
          <p:nvPr/>
        </p:nvSpPr>
        <p:spPr bwMode="auto">
          <a:xfrm>
            <a:off x="538163" y="2195513"/>
            <a:ext cx="4319587" cy="369887"/>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Documentales privadas</a:t>
            </a:r>
            <a:endParaRPr lang="es-ES" altLang="es-MX"/>
          </a:p>
        </p:txBody>
      </p:sp>
      <p:sp>
        <p:nvSpPr>
          <p:cNvPr id="24580" name="Text Box 5"/>
          <p:cNvSpPr txBox="1">
            <a:spLocks noChangeArrowheads="1"/>
          </p:cNvSpPr>
          <p:nvPr/>
        </p:nvSpPr>
        <p:spPr bwMode="auto">
          <a:xfrm>
            <a:off x="538163" y="2701925"/>
            <a:ext cx="4321175" cy="366713"/>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Técnicas</a:t>
            </a:r>
            <a:endParaRPr lang="es-ES" altLang="es-MX"/>
          </a:p>
        </p:txBody>
      </p:sp>
      <p:sp>
        <p:nvSpPr>
          <p:cNvPr id="24581" name="Text Box 5"/>
          <p:cNvSpPr txBox="1">
            <a:spLocks noChangeArrowheads="1"/>
          </p:cNvSpPr>
          <p:nvPr/>
        </p:nvSpPr>
        <p:spPr bwMode="auto">
          <a:xfrm>
            <a:off x="539750" y="3203575"/>
            <a:ext cx="4319588" cy="369888"/>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Presuncionales legales y humanas</a:t>
            </a:r>
            <a:endParaRPr lang="es-ES" altLang="es-MX"/>
          </a:p>
        </p:txBody>
      </p:sp>
      <p:sp>
        <p:nvSpPr>
          <p:cNvPr id="24582" name="Text Box 5"/>
          <p:cNvSpPr txBox="1">
            <a:spLocks noChangeArrowheads="1"/>
          </p:cNvSpPr>
          <p:nvPr/>
        </p:nvSpPr>
        <p:spPr bwMode="auto">
          <a:xfrm>
            <a:off x="538163" y="3716338"/>
            <a:ext cx="4321175" cy="366712"/>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Instrumental de actuaciones</a:t>
            </a:r>
            <a:endParaRPr lang="es-ES" altLang="es-MX"/>
          </a:p>
        </p:txBody>
      </p:sp>
      <p:sp>
        <p:nvSpPr>
          <p:cNvPr id="24583" name="Text Box 5"/>
          <p:cNvSpPr txBox="1">
            <a:spLocks noChangeArrowheads="1"/>
          </p:cNvSpPr>
          <p:nvPr/>
        </p:nvSpPr>
        <p:spPr bwMode="auto">
          <a:xfrm>
            <a:off x="538163" y="4227513"/>
            <a:ext cx="4321175" cy="369887"/>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Confesional y testimonial</a:t>
            </a:r>
            <a:endParaRPr lang="es-ES" altLang="es-MX"/>
          </a:p>
        </p:txBody>
      </p:sp>
      <p:sp>
        <p:nvSpPr>
          <p:cNvPr id="24584" name="Text Box 5"/>
          <p:cNvSpPr txBox="1">
            <a:spLocks noChangeArrowheads="1"/>
          </p:cNvSpPr>
          <p:nvPr/>
        </p:nvSpPr>
        <p:spPr bwMode="auto">
          <a:xfrm>
            <a:off x="538163" y="4724400"/>
            <a:ext cx="4319587" cy="366713"/>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Pericial</a:t>
            </a:r>
            <a:endParaRPr lang="es-ES" altLang="es-MX"/>
          </a:p>
        </p:txBody>
      </p:sp>
      <p:sp>
        <p:nvSpPr>
          <p:cNvPr id="24585" name="Text Box 28"/>
          <p:cNvSpPr txBox="1">
            <a:spLocks noChangeArrowheads="1"/>
          </p:cNvSpPr>
          <p:nvPr/>
        </p:nvSpPr>
        <p:spPr bwMode="auto">
          <a:xfrm>
            <a:off x="4429125" y="-3175"/>
            <a:ext cx="4714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Pruebas</a:t>
            </a:r>
            <a:endParaRPr lang="es-ES" altLang="es-MX" sz="2400">
              <a:solidFill>
                <a:schemeClr val="bg1"/>
              </a:solidFill>
            </a:endParaRPr>
          </a:p>
        </p:txBody>
      </p:sp>
      <p:sp>
        <p:nvSpPr>
          <p:cNvPr id="24586" name="Text Box 20"/>
          <p:cNvSpPr txBox="1">
            <a:spLocks noChangeArrowheads="1"/>
          </p:cNvSpPr>
          <p:nvPr/>
        </p:nvSpPr>
        <p:spPr bwMode="auto">
          <a:xfrm>
            <a:off x="3419475" y="6092825"/>
            <a:ext cx="4176713" cy="461963"/>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1200" i="1"/>
              <a:t>Jurisprudencias 11/2002, 45/2002, 12/2002, 06/2005; y Tesis CXXII/2002, IV/97 y XXIII/2000, del TEPJF  </a:t>
            </a:r>
          </a:p>
        </p:txBody>
      </p:sp>
      <p:sp>
        <p:nvSpPr>
          <p:cNvPr id="24587" name="Rectangle 39"/>
          <p:cNvSpPr>
            <a:spLocks noChangeArrowheads="1"/>
          </p:cNvSpPr>
          <p:nvPr/>
        </p:nvSpPr>
        <p:spPr bwMode="auto">
          <a:xfrm>
            <a:off x="5219700" y="2751138"/>
            <a:ext cx="3275013" cy="1325562"/>
          </a:xfrm>
          <a:prstGeom prst="rect">
            <a:avLst/>
          </a:prstGeom>
          <a:solidFill>
            <a:schemeClr val="bg1">
              <a:alpha val="10980"/>
            </a:schemeClr>
          </a:solidFill>
          <a:ln w="22225" algn="ctr">
            <a:solidFill>
              <a:srgbClr val="0E502B"/>
            </a:solidFill>
            <a:miter lim="800000"/>
            <a:headEnd/>
            <a:tailEnd/>
          </a:ln>
        </p:spPr>
        <p:txBody>
          <a:bodyPr lIns="108000" tIns="108000" rIns="108000" bIns="10800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Las pruebas serán valoradas por el TEPJF, atendiendo a las reglas de la lógica, la sana crítica y la experiencia.</a:t>
            </a:r>
            <a:endParaRPr lang="es-ES" alt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p:cNvSpPr>
            <a:spLocks noChangeArrowheads="1"/>
          </p:cNvSpPr>
          <p:nvPr/>
        </p:nvSpPr>
        <p:spPr bwMode="auto">
          <a:xfrm>
            <a:off x="900113" y="1527175"/>
            <a:ext cx="7559675" cy="3846513"/>
          </a:xfrm>
          <a:prstGeom prst="flowChartAlternateProcess">
            <a:avLst/>
          </a:prstGeom>
          <a:noFill/>
          <a:ln w="9525">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MX"/>
              <a:t>- Las </a:t>
            </a:r>
            <a:r>
              <a:rPr lang="es-ES" altLang="es-MX">
                <a:solidFill>
                  <a:srgbClr val="0E502B"/>
                </a:solidFill>
              </a:rPr>
              <a:t>actas oficiales </a:t>
            </a:r>
            <a:r>
              <a:rPr lang="es-ES" altLang="es-MX"/>
              <a:t>de las mesas directivas de casilla, así como las de los cómputos que contengan resultados electorales.	</a:t>
            </a:r>
          </a:p>
          <a:p>
            <a:pPr algn="just" eaLnBrk="1" hangingPunct="1"/>
            <a:endParaRPr lang="es-ES" altLang="es-MX"/>
          </a:p>
          <a:p>
            <a:pPr algn="just" eaLnBrk="1" hangingPunct="1"/>
            <a:r>
              <a:rPr lang="es-ES" altLang="es-MX"/>
              <a:t>- </a:t>
            </a:r>
            <a:r>
              <a:rPr lang="es-ES" altLang="es-MX">
                <a:solidFill>
                  <a:srgbClr val="0E502B"/>
                </a:solidFill>
              </a:rPr>
              <a:t>Documentos originales </a:t>
            </a:r>
            <a:r>
              <a:rPr lang="es-ES" altLang="es-MX"/>
              <a:t>expedidos por los órganos o funcionarios electorales, dentro del ámbito de su competencia.</a:t>
            </a:r>
          </a:p>
          <a:p>
            <a:pPr algn="just" eaLnBrk="1" hangingPunct="1"/>
            <a:endParaRPr lang="es-ES" altLang="es-MX"/>
          </a:p>
          <a:p>
            <a:pPr algn="just" eaLnBrk="1" hangingPunct="1"/>
            <a:r>
              <a:rPr lang="es-ES" altLang="es-MX"/>
              <a:t>- </a:t>
            </a:r>
            <a:r>
              <a:rPr lang="es-ES" altLang="es-MX">
                <a:solidFill>
                  <a:srgbClr val="0E502B"/>
                </a:solidFill>
              </a:rPr>
              <a:t>Documentos expedidos</a:t>
            </a:r>
            <a:r>
              <a:rPr lang="es-ES" altLang="es-MX">
                <a:solidFill>
                  <a:srgbClr val="560730"/>
                </a:solidFill>
              </a:rPr>
              <a:t>,</a:t>
            </a:r>
            <a:r>
              <a:rPr lang="es-ES" altLang="es-MX"/>
              <a:t> dentro del ámbito de sus facultades, </a:t>
            </a:r>
            <a:r>
              <a:rPr lang="es-ES" altLang="es-MX">
                <a:solidFill>
                  <a:srgbClr val="0E502B"/>
                </a:solidFill>
              </a:rPr>
              <a:t>por las autoridades federales, estatales y municipales,</a:t>
            </a:r>
            <a:r>
              <a:rPr lang="es-ES" altLang="es-MX"/>
              <a:t> y</a:t>
            </a:r>
          </a:p>
          <a:p>
            <a:pPr algn="just" eaLnBrk="1" hangingPunct="1"/>
            <a:endParaRPr lang="es-ES" altLang="es-MX"/>
          </a:p>
          <a:p>
            <a:pPr algn="just" eaLnBrk="1" hangingPunct="1"/>
            <a:r>
              <a:rPr lang="es-ES" altLang="es-MX"/>
              <a:t>- </a:t>
            </a:r>
            <a:r>
              <a:rPr lang="es-ES" altLang="es-MX">
                <a:solidFill>
                  <a:srgbClr val="0E502B"/>
                </a:solidFill>
              </a:rPr>
              <a:t>Documentos</a:t>
            </a:r>
            <a:r>
              <a:rPr lang="es-ES" altLang="es-MX"/>
              <a:t> expedidos por quienes estén </a:t>
            </a:r>
            <a:r>
              <a:rPr lang="es-ES" altLang="es-MX">
                <a:solidFill>
                  <a:srgbClr val="0E502B"/>
                </a:solidFill>
              </a:rPr>
              <a:t>investidos de fe pública </a:t>
            </a:r>
            <a:r>
              <a:rPr lang="es-ES" altLang="es-MX"/>
              <a:t>de acuerdo con la ley, siempre y cuando en ellos se consignen hechos que les consten.</a:t>
            </a:r>
          </a:p>
        </p:txBody>
      </p:sp>
      <p:sp>
        <p:nvSpPr>
          <p:cNvPr id="26627" name="Text Box 8">
            <a:hlinkClick r:id="rId3"/>
          </p:cNvPr>
          <p:cNvSpPr txBox="1">
            <a:spLocks noChangeArrowheads="1"/>
          </p:cNvSpPr>
          <p:nvPr/>
        </p:nvSpPr>
        <p:spPr bwMode="auto">
          <a:xfrm>
            <a:off x="2374900" y="0"/>
            <a:ext cx="680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s-ES_tradnl" altLang="es-MX" sz="2400">
                <a:solidFill>
                  <a:schemeClr val="bg1"/>
                </a:solidFill>
              </a:rPr>
              <a:t>Pruebas documentales públicas</a:t>
            </a:r>
          </a:p>
        </p:txBody>
      </p:sp>
      <p:sp>
        <p:nvSpPr>
          <p:cNvPr id="26628" name="Text Box 20"/>
          <p:cNvSpPr txBox="1">
            <a:spLocks noChangeArrowheads="1"/>
          </p:cNvSpPr>
          <p:nvPr/>
        </p:nvSpPr>
        <p:spPr bwMode="auto">
          <a:xfrm>
            <a:off x="5076825" y="5559425"/>
            <a:ext cx="2879725" cy="461963"/>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1200" i="1"/>
              <a:t>Artículo 14.4 de la LGSMIME </a:t>
            </a:r>
          </a:p>
          <a:p>
            <a:pPr algn="r" eaLnBrk="1" hangingPunct="1"/>
            <a:r>
              <a:rPr lang="es-ES" altLang="es-MX" sz="1200" i="1"/>
              <a:t>Jurisprudencia 45/2002 del TEPJF</a:t>
            </a:r>
            <a:endParaRPr lang="es-MX" altLang="es-MX" sz="1200"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p:cNvSpPr>
            <a:spLocks noChangeArrowheads="1"/>
          </p:cNvSpPr>
          <p:nvPr/>
        </p:nvSpPr>
        <p:spPr bwMode="auto">
          <a:xfrm>
            <a:off x="1055688" y="2128838"/>
            <a:ext cx="7032625" cy="2600325"/>
          </a:xfrm>
          <a:prstGeom prst="flowChartAlternateProcess">
            <a:avLst/>
          </a:prstGeom>
          <a:noFill/>
          <a:ln w="9525">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2800"/>
              <a:t>Todos los documentos o actas (no considerados como documentales públicas) que aporten las partes, siempre que resulten pertinentes y relacionados con sus pretensiones.</a:t>
            </a:r>
            <a:endParaRPr lang="es-MX" altLang="es-MX" sz="2800"/>
          </a:p>
        </p:txBody>
      </p:sp>
      <p:sp>
        <p:nvSpPr>
          <p:cNvPr id="28675" name="Text Box 8">
            <a:hlinkClick r:id="rId2"/>
          </p:cNvPr>
          <p:cNvSpPr txBox="1">
            <a:spLocks noChangeArrowheads="1"/>
          </p:cNvSpPr>
          <p:nvPr/>
        </p:nvSpPr>
        <p:spPr bwMode="auto">
          <a:xfrm>
            <a:off x="1347788" y="19050"/>
            <a:ext cx="778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s-ES_tradnl" altLang="es-MX" sz="2400">
                <a:solidFill>
                  <a:schemeClr val="bg1"/>
                </a:solidFill>
              </a:rPr>
              <a:t>Pruebas documentales privadas</a:t>
            </a:r>
          </a:p>
        </p:txBody>
      </p:sp>
      <p:sp>
        <p:nvSpPr>
          <p:cNvPr id="28676" name="Text Box 20"/>
          <p:cNvSpPr txBox="1">
            <a:spLocks noChangeArrowheads="1"/>
          </p:cNvSpPr>
          <p:nvPr/>
        </p:nvSpPr>
        <p:spPr bwMode="auto">
          <a:xfrm>
            <a:off x="5364163" y="4868863"/>
            <a:ext cx="2305050" cy="27781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1200" i="1"/>
              <a:t>Artículo 14.5 de la LGSMIME</a:t>
            </a:r>
            <a:endParaRPr lang="es-MX" altLang="es-MX" sz="120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p:cNvSpPr>
            <a:spLocks noChangeArrowheads="1"/>
          </p:cNvSpPr>
          <p:nvPr/>
        </p:nvSpPr>
        <p:spPr bwMode="auto">
          <a:xfrm>
            <a:off x="755650" y="1341438"/>
            <a:ext cx="7632700" cy="2016125"/>
          </a:xfrm>
          <a:prstGeom prst="flowChartAlternateProcess">
            <a:avLst/>
          </a:prstGeom>
          <a:noFill/>
          <a:ln w="9525">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FontTx/>
              <a:buChar char="•"/>
            </a:pPr>
            <a:r>
              <a:rPr lang="es-MX" altLang="es-MX" sz="1900">
                <a:solidFill>
                  <a:srgbClr val="560730"/>
                </a:solidFill>
              </a:rPr>
              <a:t> </a:t>
            </a:r>
            <a:r>
              <a:rPr lang="es-MX" altLang="es-MX" sz="1900">
                <a:solidFill>
                  <a:srgbClr val="0E502B"/>
                </a:solidFill>
              </a:rPr>
              <a:t>Fotografías</a:t>
            </a:r>
          </a:p>
          <a:p>
            <a:pPr algn="just" eaLnBrk="1" hangingPunct="1">
              <a:buFontTx/>
              <a:buChar char="•"/>
            </a:pPr>
            <a:r>
              <a:rPr lang="es-MX" altLang="es-MX" sz="1900">
                <a:solidFill>
                  <a:srgbClr val="560730"/>
                </a:solidFill>
              </a:rPr>
              <a:t> </a:t>
            </a:r>
            <a:r>
              <a:rPr lang="es-MX" altLang="es-MX" sz="1900">
                <a:solidFill>
                  <a:srgbClr val="0E502B"/>
                </a:solidFill>
              </a:rPr>
              <a:t>Otros medios de reproducción de imágenes</a:t>
            </a:r>
          </a:p>
          <a:p>
            <a:pPr algn="just" eaLnBrk="1" hangingPunct="1">
              <a:buFontTx/>
              <a:buChar char="•"/>
            </a:pPr>
            <a:r>
              <a:rPr lang="es-MX" altLang="es-MX" sz="1900">
                <a:solidFill>
                  <a:srgbClr val="560730"/>
                </a:solidFill>
              </a:rPr>
              <a:t> </a:t>
            </a:r>
            <a:r>
              <a:rPr lang="es-MX" altLang="es-MX" sz="1900">
                <a:solidFill>
                  <a:srgbClr val="0E502B"/>
                </a:solidFill>
              </a:rPr>
              <a:t>Todos aquellos elementos </a:t>
            </a:r>
            <a:r>
              <a:rPr lang="es-MX" altLang="es-MX" sz="1900"/>
              <a:t>aportados por </a:t>
            </a:r>
            <a:r>
              <a:rPr lang="es-MX" altLang="es-MX" sz="1900">
                <a:solidFill>
                  <a:srgbClr val="0E502B"/>
                </a:solidFill>
              </a:rPr>
              <a:t>los descubrimientos de la ciencia </a:t>
            </a:r>
            <a:r>
              <a:rPr lang="es-MX" altLang="es-MX" sz="1900"/>
              <a:t>que puedan ser desahogados sin necesidad de peritos o instrumentos, accesorios, aparatos o maquinaria que no estén al alcance del órgano competente para resolver.</a:t>
            </a:r>
          </a:p>
        </p:txBody>
      </p:sp>
      <p:sp>
        <p:nvSpPr>
          <p:cNvPr id="29699" name="Text Box 8">
            <a:hlinkClick r:id="rId3"/>
          </p:cNvPr>
          <p:cNvSpPr txBox="1">
            <a:spLocks noChangeArrowheads="1"/>
          </p:cNvSpPr>
          <p:nvPr/>
        </p:nvSpPr>
        <p:spPr bwMode="auto">
          <a:xfrm>
            <a:off x="5345113" y="19050"/>
            <a:ext cx="378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s-ES_tradnl" altLang="es-MX" sz="2400">
                <a:solidFill>
                  <a:schemeClr val="bg1"/>
                </a:solidFill>
              </a:rPr>
              <a:t>Pruebas técnicas</a:t>
            </a:r>
          </a:p>
        </p:txBody>
      </p:sp>
      <p:sp>
        <p:nvSpPr>
          <p:cNvPr id="29700" name="Text Box 20"/>
          <p:cNvSpPr txBox="1">
            <a:spLocks noChangeArrowheads="1"/>
          </p:cNvSpPr>
          <p:nvPr/>
        </p:nvSpPr>
        <p:spPr bwMode="auto">
          <a:xfrm>
            <a:off x="5292725" y="6135688"/>
            <a:ext cx="2303463" cy="46196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 altLang="es-MX" sz="1200" i="1"/>
              <a:t>Artículo 14.6 de la LGSMIME </a:t>
            </a:r>
          </a:p>
          <a:p>
            <a:pPr algn="r" eaLnBrk="1" hangingPunct="1"/>
            <a:r>
              <a:rPr lang="es-MX" altLang="es-MX" sz="1200" i="1"/>
              <a:t>Jurisprudencia 06/2005</a:t>
            </a:r>
          </a:p>
        </p:txBody>
      </p:sp>
      <p:sp>
        <p:nvSpPr>
          <p:cNvPr id="29701" name="Rectangle 6"/>
          <p:cNvSpPr>
            <a:spLocks noChangeArrowheads="1"/>
          </p:cNvSpPr>
          <p:nvPr/>
        </p:nvSpPr>
        <p:spPr bwMode="auto">
          <a:xfrm>
            <a:off x="1692275" y="3717925"/>
            <a:ext cx="5761038" cy="1263650"/>
          </a:xfrm>
          <a:prstGeom prst="rect">
            <a:avLst/>
          </a:prstGeom>
          <a:noFill/>
          <a:ln w="1587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sz="1900"/>
              <a:t>El aportante deberá señalar concretamente lo que pretende acreditar, identificando a las personas, los lugares y las circunstancias de modo y tiempo que reproduce la prueba.</a:t>
            </a:r>
            <a:endParaRPr lang="es-ES" altLang="es-MX" sz="1900"/>
          </a:p>
        </p:txBody>
      </p:sp>
      <p:cxnSp>
        <p:nvCxnSpPr>
          <p:cNvPr id="29702" name="AutoShape 7"/>
          <p:cNvCxnSpPr>
            <a:cxnSpLocks noChangeShapeType="1"/>
            <a:stCxn id="29698" idx="2"/>
            <a:endCxn id="29701" idx="0"/>
          </p:cNvCxnSpPr>
          <p:nvPr/>
        </p:nvCxnSpPr>
        <p:spPr bwMode="auto">
          <a:xfrm rot="16200000" flipH="1">
            <a:off x="4392613" y="3536950"/>
            <a:ext cx="360362" cy="1588"/>
          </a:xfrm>
          <a:prstGeom prst="straightConnector1">
            <a:avLst/>
          </a:prstGeom>
          <a:noFill/>
          <a:ln w="22225">
            <a:solidFill>
              <a:srgbClr val="56072F"/>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p:cNvSpPr>
            <a:spLocks noChangeArrowheads="1"/>
          </p:cNvSpPr>
          <p:nvPr/>
        </p:nvSpPr>
        <p:spPr bwMode="auto">
          <a:xfrm>
            <a:off x="323850" y="1931988"/>
            <a:ext cx="4008438" cy="2505075"/>
          </a:xfrm>
          <a:prstGeom prst="flowChartAlternateProcess">
            <a:avLst/>
          </a:prstGeom>
          <a:noFill/>
          <a:ln w="19050"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a:t>Razonamiento por el cual, a partir de la existencia de un hecho reconocido como cierto, según medios legítimos, se deduce por el legislador en general, o por el juez en el caso especial del juicio, la existencia de un hecho que es necesario probar.</a:t>
            </a:r>
          </a:p>
        </p:txBody>
      </p:sp>
      <p:sp>
        <p:nvSpPr>
          <p:cNvPr id="31747" name="Text Box 8">
            <a:hlinkClick r:id="rId3"/>
          </p:cNvPr>
          <p:cNvSpPr txBox="1">
            <a:spLocks noChangeArrowheads="1"/>
          </p:cNvSpPr>
          <p:nvPr/>
        </p:nvSpPr>
        <p:spPr bwMode="auto">
          <a:xfrm>
            <a:off x="2428875" y="-26988"/>
            <a:ext cx="67151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s-ES_tradnl" altLang="es-MX" sz="2400">
                <a:solidFill>
                  <a:schemeClr val="bg1"/>
                </a:solidFill>
              </a:rPr>
              <a:t>Pruebas presuncionales</a:t>
            </a:r>
          </a:p>
        </p:txBody>
      </p:sp>
      <p:sp>
        <p:nvSpPr>
          <p:cNvPr id="31748" name="Text Box 20"/>
          <p:cNvSpPr txBox="1">
            <a:spLocks noChangeArrowheads="1"/>
          </p:cNvSpPr>
          <p:nvPr/>
        </p:nvSpPr>
        <p:spPr bwMode="auto">
          <a:xfrm>
            <a:off x="4427538" y="4581525"/>
            <a:ext cx="4319587" cy="646113"/>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200" i="1"/>
              <a:t>FUENTE: Lessona, Carlo, Teoría de las pruebas en Derecho Civil, Vol. 2, Ed. Jurídica Universitaria, México, 2001, p. 605.</a:t>
            </a:r>
          </a:p>
          <a:p>
            <a:pPr algn="r" eaLnBrk="1" hangingPunct="1"/>
            <a:r>
              <a:rPr lang="es-MX" altLang="es-MX" sz="1200" i="1"/>
              <a:t>Tesis XXXVII/2004 del TEPJF</a:t>
            </a:r>
          </a:p>
        </p:txBody>
      </p:sp>
      <p:sp>
        <p:nvSpPr>
          <p:cNvPr id="31749" name="Rectangle 6"/>
          <p:cNvSpPr>
            <a:spLocks noChangeArrowheads="1"/>
          </p:cNvSpPr>
          <p:nvPr/>
        </p:nvSpPr>
        <p:spPr bwMode="auto">
          <a:xfrm>
            <a:off x="4984750" y="2058988"/>
            <a:ext cx="1214438" cy="720725"/>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Legales</a:t>
            </a:r>
            <a:endParaRPr lang="es-ES" altLang="es-MX"/>
          </a:p>
        </p:txBody>
      </p:sp>
      <p:sp>
        <p:nvSpPr>
          <p:cNvPr id="31750" name="Rectangle 7"/>
          <p:cNvSpPr>
            <a:spLocks noChangeArrowheads="1"/>
          </p:cNvSpPr>
          <p:nvPr/>
        </p:nvSpPr>
        <p:spPr bwMode="auto">
          <a:xfrm>
            <a:off x="4984750" y="3708400"/>
            <a:ext cx="1214438" cy="720725"/>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Humanas</a:t>
            </a:r>
            <a:endParaRPr lang="es-ES" altLang="es-MX"/>
          </a:p>
        </p:txBody>
      </p:sp>
      <p:sp>
        <p:nvSpPr>
          <p:cNvPr id="31751" name="Rectangle 8"/>
          <p:cNvSpPr>
            <a:spLocks noChangeArrowheads="1"/>
          </p:cNvSpPr>
          <p:nvPr/>
        </p:nvSpPr>
        <p:spPr bwMode="auto">
          <a:xfrm>
            <a:off x="6516688" y="2058988"/>
            <a:ext cx="2376487" cy="720725"/>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Si están establecidas por la ley</a:t>
            </a:r>
            <a:endParaRPr lang="es-ES" altLang="es-MX"/>
          </a:p>
        </p:txBody>
      </p:sp>
      <p:sp>
        <p:nvSpPr>
          <p:cNvPr id="31752" name="Rectangle 9"/>
          <p:cNvSpPr>
            <a:spLocks noChangeArrowheads="1"/>
          </p:cNvSpPr>
          <p:nvPr/>
        </p:nvSpPr>
        <p:spPr bwMode="auto">
          <a:xfrm>
            <a:off x="6516688" y="3708400"/>
            <a:ext cx="2376487" cy="720725"/>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Si se dejan a la prudencia del juez</a:t>
            </a:r>
            <a:endParaRPr lang="es-ES" altLang="es-MX"/>
          </a:p>
        </p:txBody>
      </p:sp>
      <p:cxnSp>
        <p:nvCxnSpPr>
          <p:cNvPr id="31753" name="AutoShape 10"/>
          <p:cNvCxnSpPr>
            <a:cxnSpLocks noChangeShapeType="1"/>
            <a:stCxn id="31746" idx="3"/>
            <a:endCxn id="31749" idx="1"/>
          </p:cNvCxnSpPr>
          <p:nvPr/>
        </p:nvCxnSpPr>
        <p:spPr bwMode="auto">
          <a:xfrm flipV="1">
            <a:off x="4332288" y="2419350"/>
            <a:ext cx="652462" cy="765175"/>
          </a:xfrm>
          <a:prstGeom prst="bentConnector3">
            <a:avLst>
              <a:gd name="adj1" fmla="val 50000"/>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cxnSp>
      <p:cxnSp>
        <p:nvCxnSpPr>
          <p:cNvPr id="31754" name="AutoShape 11"/>
          <p:cNvCxnSpPr>
            <a:cxnSpLocks noChangeShapeType="1"/>
            <a:stCxn id="31746" idx="3"/>
            <a:endCxn id="31750" idx="1"/>
          </p:cNvCxnSpPr>
          <p:nvPr/>
        </p:nvCxnSpPr>
        <p:spPr bwMode="auto">
          <a:xfrm>
            <a:off x="4332288" y="3184525"/>
            <a:ext cx="652462" cy="884238"/>
          </a:xfrm>
          <a:prstGeom prst="bentConnector3">
            <a:avLst>
              <a:gd name="adj1" fmla="val 50000"/>
            </a:avLst>
          </a:prstGeom>
          <a:noFill/>
          <a:ln w="22225">
            <a:solidFill>
              <a:srgbClr val="0E502B"/>
            </a:solidFill>
            <a:miter lim="800000"/>
            <a:headEnd/>
            <a:tailEnd type="triangle" w="med" len="med"/>
          </a:ln>
          <a:extLst>
            <a:ext uri="{909E8E84-426E-40DD-AFC4-6F175D3DCCD1}">
              <a14:hiddenFill xmlns:a14="http://schemas.microsoft.com/office/drawing/2010/main">
                <a:noFill/>
              </a14:hiddenFill>
            </a:ext>
          </a:extLst>
        </p:spPr>
      </p:cxnSp>
      <p:cxnSp>
        <p:nvCxnSpPr>
          <p:cNvPr id="31755" name="AutoShape 12"/>
          <p:cNvCxnSpPr>
            <a:cxnSpLocks noChangeShapeType="1"/>
            <a:stCxn id="31749" idx="3"/>
            <a:endCxn id="31751" idx="1"/>
          </p:cNvCxnSpPr>
          <p:nvPr/>
        </p:nvCxnSpPr>
        <p:spPr bwMode="auto">
          <a:xfrm>
            <a:off x="6199188" y="2419350"/>
            <a:ext cx="317500" cy="1588"/>
          </a:xfrm>
          <a:prstGeom prst="straightConnector1">
            <a:avLst/>
          </a:prstGeom>
          <a:noFill/>
          <a:ln w="22225">
            <a:solidFill>
              <a:srgbClr val="0E502B"/>
            </a:solidFill>
            <a:round/>
            <a:headEnd/>
            <a:tailEnd type="triangle" w="med" len="med"/>
          </a:ln>
          <a:extLst>
            <a:ext uri="{909E8E84-426E-40DD-AFC4-6F175D3DCCD1}">
              <a14:hiddenFill xmlns:a14="http://schemas.microsoft.com/office/drawing/2010/main">
                <a:noFill/>
              </a14:hiddenFill>
            </a:ext>
          </a:extLst>
        </p:spPr>
      </p:cxnSp>
      <p:cxnSp>
        <p:nvCxnSpPr>
          <p:cNvPr id="31756" name="AutoShape 13"/>
          <p:cNvCxnSpPr>
            <a:cxnSpLocks noChangeShapeType="1"/>
            <a:stCxn id="31750" idx="3"/>
            <a:endCxn id="31752" idx="1"/>
          </p:cNvCxnSpPr>
          <p:nvPr/>
        </p:nvCxnSpPr>
        <p:spPr bwMode="auto">
          <a:xfrm>
            <a:off x="6199188" y="4068763"/>
            <a:ext cx="317500" cy="1587"/>
          </a:xfrm>
          <a:prstGeom prst="straightConnector1">
            <a:avLst/>
          </a:prstGeom>
          <a:noFill/>
          <a:ln w="22225">
            <a:solidFill>
              <a:srgbClr val="0E502B"/>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4"/>
          <p:cNvSpPr>
            <a:spLocks noChangeArrowheads="1"/>
          </p:cNvSpPr>
          <p:nvPr/>
        </p:nvSpPr>
        <p:spPr bwMode="auto">
          <a:xfrm>
            <a:off x="1763713" y="1773238"/>
            <a:ext cx="5832475" cy="1227137"/>
          </a:xfrm>
          <a:prstGeom prst="flowChartAlternateProcess">
            <a:avLst/>
          </a:prstGeom>
          <a:noFill/>
          <a:ln w="9525">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Conjunto de piezas escritas que documentan los actos procesales tanto del órgano jurisdiccional como de las partes y los terceros.</a:t>
            </a:r>
          </a:p>
        </p:txBody>
      </p:sp>
      <p:sp>
        <p:nvSpPr>
          <p:cNvPr id="33795" name="Text Box 8">
            <a:hlinkClick r:id="rId3"/>
          </p:cNvPr>
          <p:cNvSpPr txBox="1">
            <a:spLocks noChangeArrowheads="1"/>
          </p:cNvSpPr>
          <p:nvPr/>
        </p:nvSpPr>
        <p:spPr bwMode="auto">
          <a:xfrm>
            <a:off x="3851275" y="-26988"/>
            <a:ext cx="528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r>
              <a:rPr lang="es-ES_tradnl" altLang="es-MX" sz="2400">
                <a:solidFill>
                  <a:schemeClr val="bg1"/>
                </a:solidFill>
              </a:rPr>
              <a:t>Instrumental de actuaciones</a:t>
            </a:r>
          </a:p>
        </p:txBody>
      </p:sp>
      <p:sp>
        <p:nvSpPr>
          <p:cNvPr id="33796" name="Text Box 20"/>
          <p:cNvSpPr txBox="1">
            <a:spLocks noChangeArrowheads="1"/>
          </p:cNvSpPr>
          <p:nvPr/>
        </p:nvSpPr>
        <p:spPr bwMode="auto">
          <a:xfrm>
            <a:off x="3924300" y="5414963"/>
            <a:ext cx="4392613" cy="46196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200" i="1"/>
              <a:t>FUENTE: Ovalle Favela, José, Teoría General del Proceso, 6ª ed., ed. Oxford University Press, México, 2005, pp. 294-295.</a:t>
            </a:r>
          </a:p>
        </p:txBody>
      </p:sp>
      <p:sp>
        <p:nvSpPr>
          <p:cNvPr id="33797" name="Rectangle 6"/>
          <p:cNvSpPr>
            <a:spLocks noChangeArrowheads="1"/>
          </p:cNvSpPr>
          <p:nvPr/>
        </p:nvSpPr>
        <p:spPr bwMode="auto">
          <a:xfrm>
            <a:off x="2411413" y="3500438"/>
            <a:ext cx="4537075" cy="1152525"/>
          </a:xfrm>
          <a:prstGeom prst="rect">
            <a:avLst/>
          </a:prstGeom>
          <a:noFill/>
          <a:ln w="22225"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Es decir</a:t>
            </a:r>
            <a:r>
              <a:rPr lang="es-MX" altLang="es-MX">
                <a:solidFill>
                  <a:srgbClr val="0E502B"/>
                </a:solidFill>
              </a:rPr>
              <a:t>, todo el expediente procesal: </a:t>
            </a:r>
            <a:r>
              <a:rPr lang="es-MX" altLang="es-MX"/>
              <a:t>demanda, escritos de terceros, pruebas, acuerdos, informes circunstanciados, etc.</a:t>
            </a:r>
            <a:endParaRPr lang="es-ES" altLang="es-MX"/>
          </a:p>
        </p:txBody>
      </p:sp>
      <p:cxnSp>
        <p:nvCxnSpPr>
          <p:cNvPr id="33798" name="AutoShape 7"/>
          <p:cNvCxnSpPr>
            <a:cxnSpLocks noChangeShapeType="1"/>
            <a:stCxn id="33794" idx="2"/>
            <a:endCxn id="33797" idx="0"/>
          </p:cNvCxnSpPr>
          <p:nvPr/>
        </p:nvCxnSpPr>
        <p:spPr bwMode="auto">
          <a:xfrm rot="16200000" flipH="1">
            <a:off x="4429918" y="3250407"/>
            <a:ext cx="500063" cy="0"/>
          </a:xfrm>
          <a:prstGeom prst="straightConnector1">
            <a:avLst/>
          </a:prstGeom>
          <a:noFill/>
          <a:ln w="22225">
            <a:solidFill>
              <a:srgbClr val="0E502B"/>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p:cNvSpPr>
          <p:nvPr/>
        </p:nvSpPr>
        <p:spPr bwMode="auto">
          <a:xfrm>
            <a:off x="971550" y="4100513"/>
            <a:ext cx="7200900" cy="1128712"/>
          </a:xfrm>
          <a:prstGeom prst="rect">
            <a:avLst/>
          </a:prstGeom>
          <a:noFill/>
          <a:ln w="19050" algn="ctr">
            <a:solidFill>
              <a:srgbClr val="0E502B"/>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1900"/>
              <a:t>Estas pruebas sólo pueden servir como una posible fuente de indicios, en relación a las circunstancias particulares de cada caso y con los demás elementos del expediente.</a:t>
            </a:r>
          </a:p>
        </p:txBody>
      </p:sp>
      <p:sp>
        <p:nvSpPr>
          <p:cNvPr id="35843" name="Text Box 6"/>
          <p:cNvSpPr txBox="1">
            <a:spLocks noChangeArrowheads="1"/>
          </p:cNvSpPr>
          <p:nvPr/>
        </p:nvSpPr>
        <p:spPr bwMode="auto">
          <a:xfrm>
            <a:off x="990600" y="-26988"/>
            <a:ext cx="814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_tradnl" altLang="es-MX" sz="2400">
                <a:solidFill>
                  <a:schemeClr val="bg1"/>
                </a:solidFill>
              </a:rPr>
              <a:t>Pruebas confesional y testimonial</a:t>
            </a:r>
            <a:endParaRPr lang="es-ES" altLang="es-MX" sz="2400">
              <a:solidFill>
                <a:schemeClr val="bg1"/>
              </a:solidFill>
            </a:endParaRPr>
          </a:p>
        </p:txBody>
      </p:sp>
      <p:sp>
        <p:nvSpPr>
          <p:cNvPr id="35844" name="Text Box 20"/>
          <p:cNvSpPr txBox="1">
            <a:spLocks noChangeArrowheads="1"/>
          </p:cNvSpPr>
          <p:nvPr/>
        </p:nvSpPr>
        <p:spPr bwMode="auto">
          <a:xfrm>
            <a:off x="4067175" y="5373688"/>
            <a:ext cx="4033838" cy="276225"/>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Jurisprudencia 11/2002 y Tesis CXXII/2002 del TEPJF</a:t>
            </a:r>
            <a:endParaRPr lang="es-ES" altLang="es-MX" sz="1200" i="1"/>
          </a:p>
        </p:txBody>
      </p:sp>
      <p:sp>
        <p:nvSpPr>
          <p:cNvPr id="35845" name="AutoShape 13"/>
          <p:cNvSpPr>
            <a:spLocks noChangeArrowheads="1"/>
          </p:cNvSpPr>
          <p:nvPr/>
        </p:nvSpPr>
        <p:spPr bwMode="auto">
          <a:xfrm>
            <a:off x="1165225" y="1143000"/>
            <a:ext cx="6813550" cy="1925638"/>
          </a:xfrm>
          <a:prstGeom prst="flowChartAlternateProcess">
            <a:avLst/>
          </a:prstGeom>
          <a:solidFill>
            <a:srgbClr val="77C0A1">
              <a:alpha val="10196"/>
            </a:srgb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sz="2000"/>
              <a:t>Pueden ser ofrecidas y admitidas cuando versen sobre declaraciones que consten en acta levantada ante fedatario público, que las haya recibido directamente de los declarantes y siempre que éstos queden identificados y asienten la razón de su dicho.</a:t>
            </a:r>
            <a:endParaRPr lang="en-US" altLang="es-MX" sz="2000"/>
          </a:p>
        </p:txBody>
      </p:sp>
      <p:cxnSp>
        <p:nvCxnSpPr>
          <p:cNvPr id="35846" name="8 Conector recto de flecha"/>
          <p:cNvCxnSpPr>
            <a:cxnSpLocks noChangeShapeType="1"/>
            <a:stCxn id="35845" idx="2"/>
            <a:endCxn id="35842" idx="0"/>
          </p:cNvCxnSpPr>
          <p:nvPr/>
        </p:nvCxnSpPr>
        <p:spPr bwMode="auto">
          <a:xfrm rot="5400000">
            <a:off x="4057650" y="3584575"/>
            <a:ext cx="1030288" cy="1588"/>
          </a:xfrm>
          <a:prstGeom prst="straightConnector1">
            <a:avLst/>
          </a:prstGeom>
          <a:noFill/>
          <a:ln w="22225">
            <a:solidFill>
              <a:srgbClr val="0E502B"/>
            </a:solidFill>
            <a:round/>
            <a:headEnd/>
            <a:tailEnd type="triangle" w="med" len="med"/>
          </a:ln>
          <a:extLst>
            <a:ext uri="{909E8E84-426E-40DD-AFC4-6F175D3DCCD1}">
              <a14:hiddenFill xmlns:a14="http://schemas.microsoft.com/office/drawing/2010/main">
                <a:noFill/>
              </a14:hiddenFill>
            </a:ext>
          </a:extLst>
        </p:spPr>
      </p:cxnSp>
      <p:sp>
        <p:nvSpPr>
          <p:cNvPr id="35847" name="Text Box 20"/>
          <p:cNvSpPr txBox="1">
            <a:spLocks noChangeArrowheads="1"/>
          </p:cNvSpPr>
          <p:nvPr/>
        </p:nvSpPr>
        <p:spPr bwMode="auto">
          <a:xfrm>
            <a:off x="5653088" y="3213100"/>
            <a:ext cx="2232025" cy="276225"/>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14.2 de la LGSMIME</a:t>
            </a:r>
            <a:endParaRPr lang="es-ES" altLang="es-MX" sz="12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1185863" y="-12700"/>
            <a:ext cx="7943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Constitucionalidad y Legalidad del Sistema de Medios.</a:t>
            </a:r>
            <a:endParaRPr lang="es-ES" altLang="es-MX" sz="2400">
              <a:solidFill>
                <a:schemeClr val="bg1"/>
              </a:solidFill>
            </a:endParaRPr>
          </a:p>
        </p:txBody>
      </p:sp>
      <p:sp>
        <p:nvSpPr>
          <p:cNvPr id="6147" name="AutoShape 4"/>
          <p:cNvSpPr>
            <a:spLocks noChangeArrowheads="1"/>
          </p:cNvSpPr>
          <p:nvPr/>
        </p:nvSpPr>
        <p:spPr bwMode="auto">
          <a:xfrm>
            <a:off x="2843213" y="1412875"/>
            <a:ext cx="3744912" cy="1008063"/>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8040"/>
              </a:buClr>
              <a:buSzPct val="130000"/>
            </a:pPr>
            <a:r>
              <a:rPr lang="es-ES" altLang="es-MX" sz="2000"/>
              <a:t>Constitución Política de los Estados Unidos Mexicanos</a:t>
            </a:r>
          </a:p>
          <a:p>
            <a:pPr algn="ctr" eaLnBrk="1" hangingPunct="1">
              <a:buClr>
                <a:srgbClr val="008040"/>
              </a:buClr>
              <a:buSzPct val="130000"/>
            </a:pPr>
            <a:r>
              <a:rPr lang="es-ES" altLang="es-MX" sz="2000"/>
              <a:t>(Arts. 41, 60 y 99)</a:t>
            </a:r>
          </a:p>
        </p:txBody>
      </p:sp>
      <p:cxnSp>
        <p:nvCxnSpPr>
          <p:cNvPr id="10" name="Conector recto de flecha 9"/>
          <p:cNvCxnSpPr>
            <a:stCxn id="6147" idx="2"/>
          </p:cNvCxnSpPr>
          <p:nvPr/>
        </p:nvCxnSpPr>
        <p:spPr>
          <a:xfrm>
            <a:off x="4716463" y="2420938"/>
            <a:ext cx="0" cy="503237"/>
          </a:xfrm>
          <a:prstGeom prst="straightConnector1">
            <a:avLst/>
          </a:prstGeom>
          <a:ln>
            <a:solidFill>
              <a:srgbClr val="008040"/>
            </a:solidFill>
            <a:tailEnd type="triangle"/>
          </a:ln>
        </p:spPr>
        <p:style>
          <a:lnRef idx="2">
            <a:schemeClr val="accent1"/>
          </a:lnRef>
          <a:fillRef idx="0">
            <a:schemeClr val="accent1"/>
          </a:fillRef>
          <a:effectRef idx="1">
            <a:schemeClr val="accent1"/>
          </a:effectRef>
          <a:fontRef idx="minor">
            <a:schemeClr val="tx1"/>
          </a:fontRef>
        </p:style>
      </p:cxnSp>
      <p:sp>
        <p:nvSpPr>
          <p:cNvPr id="6149" name="AutoShape 4"/>
          <p:cNvSpPr>
            <a:spLocks noChangeArrowheads="1"/>
          </p:cNvSpPr>
          <p:nvPr/>
        </p:nvSpPr>
        <p:spPr bwMode="auto">
          <a:xfrm>
            <a:off x="2843213" y="2924175"/>
            <a:ext cx="3744912" cy="1009650"/>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8040"/>
              </a:buClr>
              <a:buSzPct val="130000"/>
            </a:pPr>
            <a:r>
              <a:rPr lang="es-ES" altLang="es-MX" sz="2000"/>
              <a:t>Ley General del Sistema de Medios de Impugnación en Materia Electoral</a:t>
            </a:r>
          </a:p>
        </p:txBody>
      </p:sp>
      <p:sp>
        <p:nvSpPr>
          <p:cNvPr id="6150" name="AutoShape 4"/>
          <p:cNvSpPr>
            <a:spLocks noChangeArrowheads="1"/>
          </p:cNvSpPr>
          <p:nvPr/>
        </p:nvSpPr>
        <p:spPr bwMode="auto">
          <a:xfrm>
            <a:off x="2124075" y="4724400"/>
            <a:ext cx="2303463" cy="792163"/>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8040"/>
              </a:buClr>
              <a:buSzPct val="130000"/>
            </a:pPr>
            <a:r>
              <a:rPr lang="es-ES" altLang="es-MX" sz="2000"/>
              <a:t>1</a:t>
            </a:r>
          </a:p>
          <a:p>
            <a:pPr algn="ctr" eaLnBrk="1" hangingPunct="1">
              <a:buClr>
                <a:srgbClr val="008040"/>
              </a:buClr>
              <a:buSzPct val="130000"/>
            </a:pPr>
            <a:r>
              <a:rPr lang="es-ES" altLang="es-MX" sz="2000"/>
              <a:t>Administrativo</a:t>
            </a:r>
          </a:p>
        </p:txBody>
      </p:sp>
      <p:sp>
        <p:nvSpPr>
          <p:cNvPr id="6151" name="AutoShape 4"/>
          <p:cNvSpPr>
            <a:spLocks noChangeArrowheads="1"/>
          </p:cNvSpPr>
          <p:nvPr/>
        </p:nvSpPr>
        <p:spPr bwMode="auto">
          <a:xfrm>
            <a:off x="4932363" y="4729163"/>
            <a:ext cx="2303462" cy="787400"/>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8040"/>
              </a:buClr>
              <a:buSzPct val="130000"/>
            </a:pPr>
            <a:r>
              <a:rPr lang="es-ES" altLang="es-MX" sz="2000"/>
              <a:t>8</a:t>
            </a:r>
          </a:p>
          <a:p>
            <a:pPr algn="ctr" eaLnBrk="1" hangingPunct="1">
              <a:buClr>
                <a:srgbClr val="008040"/>
              </a:buClr>
              <a:buSzPct val="130000"/>
            </a:pPr>
            <a:r>
              <a:rPr lang="es-ES" altLang="es-MX" sz="2000"/>
              <a:t>Jurisdiccionales</a:t>
            </a:r>
          </a:p>
        </p:txBody>
      </p:sp>
      <p:cxnSp>
        <p:nvCxnSpPr>
          <p:cNvPr id="13" name="Conector angular 12"/>
          <p:cNvCxnSpPr>
            <a:stCxn id="6149" idx="2"/>
            <a:endCxn id="6150" idx="0"/>
          </p:cNvCxnSpPr>
          <p:nvPr/>
        </p:nvCxnSpPr>
        <p:spPr>
          <a:xfrm rot="5400000">
            <a:off x="3601244" y="3609181"/>
            <a:ext cx="790575" cy="1439863"/>
          </a:xfrm>
          <a:prstGeom prst="bentConnector3">
            <a:avLst/>
          </a:prstGeom>
          <a:ln>
            <a:solidFill>
              <a:srgbClr val="008040"/>
            </a:solidFill>
          </a:ln>
        </p:spPr>
        <p:style>
          <a:lnRef idx="2">
            <a:schemeClr val="accent1"/>
          </a:lnRef>
          <a:fillRef idx="0">
            <a:schemeClr val="accent1"/>
          </a:fillRef>
          <a:effectRef idx="1">
            <a:schemeClr val="accent1"/>
          </a:effectRef>
          <a:fontRef idx="minor">
            <a:schemeClr val="tx1"/>
          </a:fontRef>
        </p:style>
      </p:cxnSp>
      <p:cxnSp>
        <p:nvCxnSpPr>
          <p:cNvPr id="19" name="Conector angular 18"/>
          <p:cNvCxnSpPr>
            <a:stCxn id="6149" idx="2"/>
            <a:endCxn id="6151" idx="0"/>
          </p:cNvCxnSpPr>
          <p:nvPr/>
        </p:nvCxnSpPr>
        <p:spPr>
          <a:xfrm rot="16200000" flipH="1">
            <a:off x="5003007" y="3647281"/>
            <a:ext cx="795338" cy="1368425"/>
          </a:xfrm>
          <a:prstGeom prst="bentConnector3">
            <a:avLst/>
          </a:prstGeom>
          <a:ln>
            <a:solidFill>
              <a:srgbClr val="00804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Proceso"/>
          <p:cNvSpPr>
            <a:spLocks noChangeArrowheads="1"/>
          </p:cNvSpPr>
          <p:nvPr/>
        </p:nvSpPr>
        <p:spPr bwMode="auto">
          <a:xfrm>
            <a:off x="1187450" y="1144588"/>
            <a:ext cx="6769100" cy="989012"/>
          </a:xfrm>
          <a:prstGeom prst="flowChartProcess">
            <a:avLst/>
          </a:prstGeom>
          <a:solidFill>
            <a:srgbClr val="77C0A1">
              <a:alpha val="10196"/>
            </a:srgbClr>
          </a:solidFill>
          <a:ln w="22225" algn="ctr">
            <a:solidFill>
              <a:srgbClr val="0E502B"/>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Ofrecida y admitida en aquellos medios de impugnación no vinculados al proceso electoral y  a sus resultados.</a:t>
            </a:r>
          </a:p>
        </p:txBody>
      </p:sp>
      <p:sp>
        <p:nvSpPr>
          <p:cNvPr id="37891" name="28 Proceso"/>
          <p:cNvSpPr>
            <a:spLocks noChangeArrowheads="1"/>
          </p:cNvSpPr>
          <p:nvPr/>
        </p:nvSpPr>
        <p:spPr bwMode="auto">
          <a:xfrm>
            <a:off x="3563938" y="2276475"/>
            <a:ext cx="1985962" cy="61277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solidFill>
                  <a:srgbClr val="0E502B"/>
                </a:solidFill>
              </a:rPr>
              <a:t>REQUISITOS</a:t>
            </a:r>
          </a:p>
        </p:txBody>
      </p:sp>
      <p:sp>
        <p:nvSpPr>
          <p:cNvPr id="37892" name="Text Box 13"/>
          <p:cNvSpPr txBox="1">
            <a:spLocks noChangeArrowheads="1"/>
          </p:cNvSpPr>
          <p:nvPr/>
        </p:nvSpPr>
        <p:spPr bwMode="auto">
          <a:xfrm>
            <a:off x="4564063" y="-26988"/>
            <a:ext cx="457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_tradnl" altLang="es-MX" sz="2400">
                <a:solidFill>
                  <a:schemeClr val="bg1"/>
                </a:solidFill>
              </a:rPr>
              <a:t>Prueba pericial</a:t>
            </a:r>
            <a:endParaRPr lang="es-ES" altLang="es-MX" sz="2400">
              <a:solidFill>
                <a:schemeClr val="bg1"/>
              </a:solidFill>
            </a:endParaRPr>
          </a:p>
        </p:txBody>
      </p:sp>
      <p:sp>
        <p:nvSpPr>
          <p:cNvPr id="37893" name="39 CuadroTexto"/>
          <p:cNvSpPr txBox="1">
            <a:spLocks noChangeArrowheads="1"/>
          </p:cNvSpPr>
          <p:nvPr/>
        </p:nvSpPr>
        <p:spPr bwMode="auto">
          <a:xfrm>
            <a:off x="755650" y="2924175"/>
            <a:ext cx="770413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Aft>
                <a:spcPts val="1200"/>
              </a:spcAft>
              <a:buClr>
                <a:srgbClr val="008040"/>
              </a:buClr>
              <a:buSzPct val="120000"/>
              <a:buFont typeface="Arial" panose="020B0604020202020204" pitchFamily="34" charset="0"/>
              <a:buChar char="•"/>
            </a:pPr>
            <a:r>
              <a:rPr lang="es-MX" altLang="es-MX"/>
              <a:t> Debe ofrecerse con el escrito de impugnación.</a:t>
            </a:r>
          </a:p>
          <a:p>
            <a:pPr eaLnBrk="1" hangingPunct="1">
              <a:lnSpc>
                <a:spcPct val="150000"/>
              </a:lnSpc>
              <a:spcAft>
                <a:spcPts val="1200"/>
              </a:spcAft>
              <a:buClr>
                <a:srgbClr val="008040"/>
              </a:buClr>
              <a:buSzPct val="120000"/>
              <a:buFont typeface="Arial" panose="020B0604020202020204" pitchFamily="34" charset="0"/>
              <a:buChar char="•"/>
            </a:pPr>
            <a:r>
              <a:rPr lang="es-MX" altLang="es-MX"/>
              <a:t> Señalar la materia sobre la que versará y exhibir cuestionario con copia para cada una de las partes.</a:t>
            </a:r>
          </a:p>
          <a:p>
            <a:pPr eaLnBrk="1" hangingPunct="1">
              <a:lnSpc>
                <a:spcPct val="150000"/>
              </a:lnSpc>
              <a:spcAft>
                <a:spcPts val="1200"/>
              </a:spcAft>
              <a:buClr>
                <a:srgbClr val="008040"/>
              </a:buClr>
              <a:buSzPct val="120000"/>
              <a:buFont typeface="Arial" panose="020B0604020202020204" pitchFamily="34" charset="0"/>
              <a:buChar char="•"/>
            </a:pPr>
            <a:r>
              <a:rPr lang="es-MX" altLang="es-MX"/>
              <a:t> Especificar lo que pretende acreditarse.</a:t>
            </a:r>
          </a:p>
          <a:p>
            <a:pPr eaLnBrk="1" hangingPunct="1">
              <a:lnSpc>
                <a:spcPct val="150000"/>
              </a:lnSpc>
              <a:spcAft>
                <a:spcPts val="1200"/>
              </a:spcAft>
              <a:buClr>
                <a:srgbClr val="008040"/>
              </a:buClr>
              <a:buSzPct val="120000"/>
              <a:buFont typeface="Arial" panose="020B0604020202020204" pitchFamily="34" charset="0"/>
              <a:buChar char="•"/>
            </a:pPr>
            <a:r>
              <a:rPr lang="es-MX" altLang="es-MX"/>
              <a:t> Señalar el nombre del perito propuesto y exhibir su acreditación técnica.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1403350" y="2924175"/>
            <a:ext cx="6337300" cy="865188"/>
          </a:xfrm>
          <a:prstGeom prst="rect">
            <a:avLst/>
          </a:prstGeom>
          <a:solidFill>
            <a:schemeClr val="bg1">
              <a:alpha val="20000"/>
            </a:scheme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Son los medios de convicción surgidos después del plazo legal en que deben aportarse los elementos probatorios.</a:t>
            </a:r>
            <a:endParaRPr lang="es-ES" altLang="es-MX"/>
          </a:p>
        </p:txBody>
      </p:sp>
      <p:sp>
        <p:nvSpPr>
          <p:cNvPr id="38915" name="7 Rectángulo"/>
          <p:cNvSpPr>
            <a:spLocks noChangeArrowheads="1"/>
          </p:cNvSpPr>
          <p:nvPr/>
        </p:nvSpPr>
        <p:spPr bwMode="auto">
          <a:xfrm>
            <a:off x="1403350" y="4221163"/>
            <a:ext cx="6337300" cy="1655762"/>
          </a:xfrm>
          <a:prstGeom prst="rect">
            <a:avLst/>
          </a:prstGeom>
          <a:solidFill>
            <a:srgbClr val="69B781">
              <a:alpha val="20000"/>
            </a:srgbClr>
          </a:solidFill>
          <a:ln w="22225"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Aquellos ya existentes, pero que el promovente, el compareciente o la autoridad electoral no pudieron ofrecer o aportar por desconocerlos o por existir obstáculos que no estaban a su alcance superar, siempre que se aporten antes del cierre de la instrucción.</a:t>
            </a:r>
          </a:p>
        </p:txBody>
      </p:sp>
      <p:sp>
        <p:nvSpPr>
          <p:cNvPr id="38916" name="Rectangle 5"/>
          <p:cNvSpPr>
            <a:spLocks noChangeArrowheads="1"/>
          </p:cNvSpPr>
          <p:nvPr/>
        </p:nvSpPr>
        <p:spPr bwMode="auto">
          <a:xfrm>
            <a:off x="1476375" y="1065213"/>
            <a:ext cx="5832475" cy="923925"/>
          </a:xfrm>
          <a:prstGeom prst="rect">
            <a:avLst/>
          </a:prstGeom>
          <a:solidFill>
            <a:srgbClr val="69B781">
              <a:alpha val="32156"/>
            </a:srgbClr>
          </a:solidFill>
          <a:ln w="15875" algn="ctr">
            <a:solidFill>
              <a:srgbClr val="0E502B"/>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Las pruebas ofrecidas o aportadas fuera de los plazos legales no se deben tomar en cuenta para resolver, a excepción de las supervenientes.</a:t>
            </a:r>
          </a:p>
        </p:txBody>
      </p:sp>
      <p:sp>
        <p:nvSpPr>
          <p:cNvPr id="38917" name="Text Box 9"/>
          <p:cNvSpPr txBox="1">
            <a:spLocks noChangeArrowheads="1"/>
          </p:cNvSpPr>
          <p:nvPr/>
        </p:nvSpPr>
        <p:spPr bwMode="auto">
          <a:xfrm>
            <a:off x="2730500" y="-14288"/>
            <a:ext cx="6386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ES_tradnl" altLang="es-MX" sz="2400">
                <a:solidFill>
                  <a:schemeClr val="bg1"/>
                </a:solidFill>
              </a:rPr>
              <a:t>Pruebas supervenientes</a:t>
            </a:r>
            <a:endParaRPr lang="es-ES" altLang="es-MX" sz="2400">
              <a:solidFill>
                <a:schemeClr val="bg1"/>
              </a:solidFill>
            </a:endParaRPr>
          </a:p>
        </p:txBody>
      </p:sp>
      <p:sp>
        <p:nvSpPr>
          <p:cNvPr id="38918" name="Text Box 20"/>
          <p:cNvSpPr txBox="1">
            <a:spLocks noChangeArrowheads="1"/>
          </p:cNvSpPr>
          <p:nvPr/>
        </p:nvSpPr>
        <p:spPr bwMode="auto">
          <a:xfrm>
            <a:off x="5003800" y="6292850"/>
            <a:ext cx="2520950" cy="276225"/>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SUP-JRC-99/2004 del TEPJF</a:t>
            </a:r>
          </a:p>
        </p:txBody>
      </p:sp>
      <p:sp>
        <p:nvSpPr>
          <p:cNvPr id="38919" name="8 CuadroTexto"/>
          <p:cNvSpPr txBox="1">
            <a:spLocks noChangeArrowheads="1"/>
          </p:cNvSpPr>
          <p:nvPr/>
        </p:nvSpPr>
        <p:spPr bwMode="auto">
          <a:xfrm>
            <a:off x="1403350" y="249237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solidFill>
                  <a:srgbClr val="0E502B"/>
                </a:solidFill>
              </a:rPr>
              <a:t>Concepto:</a:t>
            </a:r>
          </a:p>
        </p:txBody>
      </p:sp>
      <p:sp>
        <p:nvSpPr>
          <p:cNvPr id="10" name="9 Flecha abajo"/>
          <p:cNvSpPr/>
          <p:nvPr/>
        </p:nvSpPr>
        <p:spPr bwMode="auto">
          <a:xfrm>
            <a:off x="4356100" y="3789363"/>
            <a:ext cx="503238" cy="215900"/>
          </a:xfrm>
          <a:prstGeom prst="downArrow">
            <a:avLst/>
          </a:prstGeom>
          <a:solidFill>
            <a:srgbClr val="0E502B"/>
          </a:solidFill>
          <a:ln w="9525" cap="flat" cmpd="sng" algn="ctr">
            <a:solidFill>
              <a:schemeClr val="bg1">
                <a:lumMod val="85000"/>
              </a:schemeClr>
            </a:solidFill>
            <a:prstDash val="solid"/>
            <a:round/>
            <a:headEnd type="none" w="med" len="med"/>
            <a:tailEnd type="none" w="med" len="med"/>
          </a:ln>
          <a:effectLst/>
        </p:spPr>
        <p:txBody>
          <a:bodyPr wrap="none" anchor="ctr"/>
          <a:lstStyle/>
          <a:p>
            <a:pPr eaLnBrk="1" hangingPunct="1">
              <a:defRPr/>
            </a:pPr>
            <a:endParaRPr lang="es-MX">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010" name="Group 66"/>
          <p:cNvGraphicFramePr>
            <a:graphicFrameLocks noGrp="1"/>
          </p:cNvGraphicFramePr>
          <p:nvPr/>
        </p:nvGraphicFramePr>
        <p:xfrm>
          <a:off x="179388" y="981075"/>
          <a:ext cx="8704262" cy="5543550"/>
        </p:xfrm>
        <a:graphic>
          <a:graphicData uri="http://schemas.openxmlformats.org/drawingml/2006/table">
            <a:tbl>
              <a:tblPr/>
              <a:tblGrid>
                <a:gridCol w="1368276">
                  <a:extLst>
                    <a:ext uri="{9D8B030D-6E8A-4147-A177-3AD203B41FA5}">
                      <a16:colId xmlns="" xmlns:a16="http://schemas.microsoft.com/office/drawing/2014/main" val="20000"/>
                    </a:ext>
                  </a:extLst>
                </a:gridCol>
                <a:gridCol w="5688632">
                  <a:extLst>
                    <a:ext uri="{9D8B030D-6E8A-4147-A177-3AD203B41FA5}">
                      <a16:colId xmlns="" xmlns:a16="http://schemas.microsoft.com/office/drawing/2014/main" val="20001"/>
                    </a:ext>
                  </a:extLst>
                </a:gridCol>
                <a:gridCol w="1647354">
                  <a:extLst>
                    <a:ext uri="{9D8B030D-6E8A-4147-A177-3AD203B41FA5}">
                      <a16:colId xmlns="" xmlns:a16="http://schemas.microsoft.com/office/drawing/2014/main" val="20002"/>
                    </a:ext>
                  </a:extLst>
                </a:gridCol>
              </a:tblGrid>
              <a:tr h="62546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RRV</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rPr>
                        <a:t>INE/TEPJF</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69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RAP</a:t>
                      </a:r>
                      <a:endParaRPr kumimoji="0" lang="es-ES"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row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charset="0"/>
                        </a:rPr>
                        <a:t>TEPJF</a:t>
                      </a: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6767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REP</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0407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JIN</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4937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REC</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6913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JDC</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6000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JRC</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6913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JLI</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6913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ea typeface="Times New Roman" pitchFamily="18" charset="0"/>
                          <a:cs typeface="Arial" charset="0"/>
                        </a:rPr>
                        <a:t>CLT</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bl>
          </a:graphicData>
        </a:graphic>
      </p:graphicFrame>
      <p:sp>
        <p:nvSpPr>
          <p:cNvPr id="29741" name="4 CuadroTexto"/>
          <p:cNvSpPr txBox="1">
            <a:spLocks noChangeArrowheads="1"/>
          </p:cNvSpPr>
          <p:nvPr/>
        </p:nvSpPr>
        <p:spPr bwMode="auto">
          <a:xfrm>
            <a:off x="1619250" y="1628775"/>
            <a:ext cx="5594350" cy="369888"/>
          </a:xfrm>
          <a:prstGeom prst="rect">
            <a:avLst/>
          </a:prstGeom>
          <a:noFill/>
          <a:ln w="9525">
            <a:noFill/>
            <a:miter lim="800000"/>
            <a:headEnd/>
            <a:tailEnd/>
          </a:ln>
        </p:spPr>
        <p:txBody>
          <a:bodyPr>
            <a:spAutoFit/>
          </a:bodyPr>
          <a:lstStyle/>
          <a:p>
            <a:pPr eaLnBrk="1" hangingPunct="1">
              <a:defRPr/>
            </a:pPr>
            <a:r>
              <a:rPr lang="es-ES_tradnl" dirty="0">
                <a:solidFill>
                  <a:srgbClr val="0E502B"/>
                </a:solidFill>
                <a:latin typeface="+mn-lt"/>
                <a:ea typeface="ＭＳ Ｐゴシック" charset="-128"/>
              </a:rPr>
              <a:t>Recurso de apelación</a:t>
            </a:r>
          </a:p>
        </p:txBody>
      </p:sp>
      <p:sp>
        <p:nvSpPr>
          <p:cNvPr id="29742" name="5 CuadroTexto"/>
          <p:cNvSpPr txBox="1">
            <a:spLocks noChangeArrowheads="1"/>
          </p:cNvSpPr>
          <p:nvPr/>
        </p:nvSpPr>
        <p:spPr bwMode="auto">
          <a:xfrm>
            <a:off x="1785938" y="981075"/>
            <a:ext cx="4586287" cy="368300"/>
          </a:xfrm>
          <a:prstGeom prst="rect">
            <a:avLst/>
          </a:prstGeom>
          <a:noFill/>
          <a:ln w="9525">
            <a:noFill/>
            <a:miter lim="800000"/>
            <a:headEnd/>
            <a:tailEnd/>
          </a:ln>
        </p:spPr>
        <p:txBody>
          <a:bodyPr>
            <a:spAutoFit/>
          </a:bodyPr>
          <a:lstStyle/>
          <a:p>
            <a:pPr eaLnBrk="1" hangingPunct="1">
              <a:defRPr/>
            </a:pPr>
            <a:r>
              <a:rPr lang="es-ES_tradnl" dirty="0">
                <a:solidFill>
                  <a:srgbClr val="0E502B"/>
                </a:solidFill>
                <a:latin typeface="+mn-lt"/>
                <a:ea typeface="ＭＳ Ｐゴシック" charset="-128"/>
              </a:rPr>
              <a:t>Recurso administrativo de revisión</a:t>
            </a:r>
            <a:endParaRPr lang="es-MX" dirty="0">
              <a:solidFill>
                <a:srgbClr val="0E502B"/>
              </a:solidFill>
              <a:latin typeface="+mn-lt"/>
              <a:ea typeface="ＭＳ Ｐゴシック" charset="-128"/>
            </a:endParaRPr>
          </a:p>
        </p:txBody>
      </p:sp>
      <p:sp>
        <p:nvSpPr>
          <p:cNvPr id="29743" name="6 CuadroTexto"/>
          <p:cNvSpPr txBox="1">
            <a:spLocks noChangeArrowheads="1"/>
          </p:cNvSpPr>
          <p:nvPr/>
        </p:nvSpPr>
        <p:spPr bwMode="auto">
          <a:xfrm>
            <a:off x="1763713" y="2924175"/>
            <a:ext cx="4537075" cy="369888"/>
          </a:xfrm>
          <a:prstGeom prst="rect">
            <a:avLst/>
          </a:prstGeom>
          <a:noFill/>
          <a:ln w="9525">
            <a:noFill/>
            <a:miter lim="800000"/>
            <a:headEnd/>
            <a:tailEnd/>
          </a:ln>
        </p:spPr>
        <p:txBody>
          <a:bodyPr>
            <a:spAutoFit/>
          </a:bodyPr>
          <a:lstStyle/>
          <a:p>
            <a:pPr eaLnBrk="1" hangingPunct="1">
              <a:defRPr/>
            </a:pPr>
            <a:r>
              <a:rPr lang="es-ES_tradnl" dirty="0">
                <a:solidFill>
                  <a:srgbClr val="0E502B"/>
                </a:solidFill>
                <a:latin typeface="+mn-lt"/>
                <a:ea typeface="ＭＳ Ｐゴシック" charset="-128"/>
              </a:rPr>
              <a:t>Juicio de inconformidad</a:t>
            </a:r>
            <a:endParaRPr lang="es-MX" dirty="0">
              <a:solidFill>
                <a:srgbClr val="0E502B"/>
              </a:solidFill>
              <a:latin typeface="+mn-lt"/>
              <a:ea typeface="ＭＳ Ｐゴシック" charset="-128"/>
            </a:endParaRPr>
          </a:p>
        </p:txBody>
      </p:sp>
      <p:sp>
        <p:nvSpPr>
          <p:cNvPr id="29744" name="7 CuadroTexto"/>
          <p:cNvSpPr txBox="1">
            <a:spLocks noChangeArrowheads="1"/>
          </p:cNvSpPr>
          <p:nvPr/>
        </p:nvSpPr>
        <p:spPr bwMode="auto">
          <a:xfrm>
            <a:off x="1763713" y="3860800"/>
            <a:ext cx="5040312" cy="646113"/>
          </a:xfrm>
          <a:prstGeom prst="rect">
            <a:avLst/>
          </a:prstGeom>
          <a:noFill/>
          <a:ln w="9525">
            <a:noFill/>
            <a:miter lim="800000"/>
            <a:headEnd/>
            <a:tailEnd/>
          </a:ln>
        </p:spPr>
        <p:txBody>
          <a:bodyPr>
            <a:spAutoFit/>
          </a:bodyPr>
          <a:lstStyle/>
          <a:p>
            <a:pPr eaLnBrk="1" hangingPunct="1">
              <a:defRPr/>
            </a:pPr>
            <a:r>
              <a:rPr lang="es-MX" dirty="0">
                <a:solidFill>
                  <a:srgbClr val="0E502B"/>
                </a:solidFill>
                <a:latin typeface="+mn-lt"/>
                <a:ea typeface="ＭＳ Ｐゴシック" charset="-128"/>
              </a:rPr>
              <a:t>Juicio para la protección de los derechos político - electorales del ciudadano</a:t>
            </a:r>
          </a:p>
        </p:txBody>
      </p:sp>
      <p:sp>
        <p:nvSpPr>
          <p:cNvPr id="29745" name="8 CuadroTexto"/>
          <p:cNvSpPr txBox="1">
            <a:spLocks noChangeArrowheads="1"/>
          </p:cNvSpPr>
          <p:nvPr/>
        </p:nvSpPr>
        <p:spPr bwMode="auto">
          <a:xfrm>
            <a:off x="1763713" y="3357563"/>
            <a:ext cx="3457575" cy="368300"/>
          </a:xfrm>
          <a:prstGeom prst="rect">
            <a:avLst/>
          </a:prstGeom>
          <a:noFill/>
          <a:ln w="9525">
            <a:noFill/>
            <a:miter lim="800000"/>
            <a:headEnd/>
            <a:tailEnd/>
          </a:ln>
        </p:spPr>
        <p:txBody>
          <a:bodyPr>
            <a:spAutoFit/>
          </a:bodyPr>
          <a:lstStyle/>
          <a:p>
            <a:pPr eaLnBrk="1" hangingPunct="1">
              <a:defRPr/>
            </a:pPr>
            <a:r>
              <a:rPr lang="es-ES_tradnl" dirty="0">
                <a:solidFill>
                  <a:srgbClr val="0E502B"/>
                </a:solidFill>
                <a:latin typeface="+mn-lt"/>
                <a:ea typeface="ＭＳ Ｐゴシック" charset="-128"/>
              </a:rPr>
              <a:t>Recurso de reconsideración</a:t>
            </a:r>
            <a:endParaRPr lang="es-MX" dirty="0">
              <a:solidFill>
                <a:srgbClr val="0E502B"/>
              </a:solidFill>
              <a:latin typeface="+mn-lt"/>
              <a:ea typeface="ＭＳ Ｐゴシック" charset="-128"/>
            </a:endParaRPr>
          </a:p>
        </p:txBody>
      </p:sp>
      <p:sp>
        <p:nvSpPr>
          <p:cNvPr id="29746" name="9 CuadroTexto"/>
          <p:cNvSpPr txBox="1">
            <a:spLocks noChangeArrowheads="1"/>
          </p:cNvSpPr>
          <p:nvPr/>
        </p:nvSpPr>
        <p:spPr bwMode="auto">
          <a:xfrm>
            <a:off x="1779588" y="4652963"/>
            <a:ext cx="5072062" cy="368300"/>
          </a:xfrm>
          <a:prstGeom prst="rect">
            <a:avLst/>
          </a:prstGeom>
          <a:noFill/>
          <a:ln w="9525">
            <a:noFill/>
            <a:miter lim="800000"/>
            <a:headEnd/>
            <a:tailEnd/>
          </a:ln>
        </p:spPr>
        <p:txBody>
          <a:bodyPr>
            <a:spAutoFit/>
          </a:bodyPr>
          <a:lstStyle/>
          <a:p>
            <a:pPr eaLnBrk="1" hangingPunct="1">
              <a:defRPr/>
            </a:pPr>
            <a:r>
              <a:rPr lang="es-MX" dirty="0">
                <a:solidFill>
                  <a:srgbClr val="0E502B"/>
                </a:solidFill>
                <a:latin typeface="+mn-lt"/>
                <a:ea typeface="ＭＳ Ｐゴシック" charset="-128"/>
              </a:rPr>
              <a:t>Juicio de revisión constitucional electoral</a:t>
            </a:r>
          </a:p>
        </p:txBody>
      </p:sp>
      <p:sp>
        <p:nvSpPr>
          <p:cNvPr id="29747" name="10 CuadroTexto"/>
          <p:cNvSpPr txBox="1">
            <a:spLocks noChangeArrowheads="1"/>
          </p:cNvSpPr>
          <p:nvPr/>
        </p:nvSpPr>
        <p:spPr bwMode="auto">
          <a:xfrm>
            <a:off x="1763713" y="5157788"/>
            <a:ext cx="5184775" cy="646112"/>
          </a:xfrm>
          <a:prstGeom prst="rect">
            <a:avLst/>
          </a:prstGeom>
          <a:noFill/>
          <a:ln w="9525">
            <a:noFill/>
            <a:miter lim="800000"/>
            <a:headEnd/>
            <a:tailEnd/>
          </a:ln>
        </p:spPr>
        <p:txBody>
          <a:bodyPr>
            <a:spAutoFit/>
          </a:bodyPr>
          <a:lstStyle/>
          <a:p>
            <a:pPr eaLnBrk="1" hangingPunct="1">
              <a:defRPr/>
            </a:pPr>
            <a:r>
              <a:rPr lang="es-MX" dirty="0">
                <a:solidFill>
                  <a:srgbClr val="0E502B"/>
                </a:solidFill>
                <a:latin typeface="+mn-lt"/>
                <a:ea typeface="ＭＳ Ｐゴシック" charset="-128"/>
              </a:rPr>
              <a:t>Juicio para dirimir los conflictos o diferencias laborales entre el INE y sus servidores</a:t>
            </a:r>
          </a:p>
        </p:txBody>
      </p:sp>
      <p:sp>
        <p:nvSpPr>
          <p:cNvPr id="29748" name="11 CuadroTexto"/>
          <p:cNvSpPr txBox="1">
            <a:spLocks noChangeArrowheads="1"/>
          </p:cNvSpPr>
          <p:nvPr/>
        </p:nvSpPr>
        <p:spPr bwMode="auto">
          <a:xfrm>
            <a:off x="1738313" y="5876925"/>
            <a:ext cx="5210175" cy="646113"/>
          </a:xfrm>
          <a:prstGeom prst="rect">
            <a:avLst/>
          </a:prstGeom>
          <a:noFill/>
          <a:ln w="9525">
            <a:noFill/>
            <a:miter lim="800000"/>
            <a:headEnd/>
            <a:tailEnd/>
          </a:ln>
        </p:spPr>
        <p:txBody>
          <a:bodyPr>
            <a:spAutoFit/>
          </a:bodyPr>
          <a:lstStyle/>
          <a:p>
            <a:pPr eaLnBrk="1" hangingPunct="1">
              <a:defRPr/>
            </a:pPr>
            <a:r>
              <a:rPr lang="es-MX" dirty="0">
                <a:solidFill>
                  <a:srgbClr val="0E502B"/>
                </a:solidFill>
                <a:latin typeface="+mn-lt"/>
                <a:ea typeface="ＭＳ Ｐゴシック" charset="-128"/>
              </a:rPr>
              <a:t>Juicio para dirimir los conflictos o diferencias laborales entre el TEPJF y sus servidores</a:t>
            </a:r>
          </a:p>
        </p:txBody>
      </p:sp>
      <p:sp>
        <p:nvSpPr>
          <p:cNvPr id="39982" name="Text Box 52">
            <a:hlinkClick r:id="rId3" action="ppaction://hlinkpres?slideindex=58&amp;slidetitle=Diapositiva 58"/>
          </p:cNvPr>
          <p:cNvSpPr txBox="1">
            <a:spLocks noChangeArrowheads="1"/>
          </p:cNvSpPr>
          <p:nvPr/>
        </p:nvSpPr>
        <p:spPr bwMode="auto">
          <a:xfrm>
            <a:off x="7740650" y="6157913"/>
            <a:ext cx="1008063"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s-MX" altLang="es-MX"/>
          </a:p>
        </p:txBody>
      </p:sp>
      <p:sp>
        <p:nvSpPr>
          <p:cNvPr id="39983" name="Text Box 53">
            <a:hlinkClick r:id="rId4" action="ppaction://hlinkpres?slideindex=14&amp;slidetitle=Diapositiva 14"/>
          </p:cNvPr>
          <p:cNvSpPr txBox="1">
            <a:spLocks noChangeArrowheads="1"/>
          </p:cNvSpPr>
          <p:nvPr/>
        </p:nvSpPr>
        <p:spPr bwMode="auto">
          <a:xfrm>
            <a:off x="7740650" y="6092825"/>
            <a:ext cx="10795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s-MX" altLang="es-MX"/>
          </a:p>
        </p:txBody>
      </p:sp>
      <p:sp>
        <p:nvSpPr>
          <p:cNvPr id="39984" name="Text Box 54">
            <a:hlinkClick r:id="rId5" action="ppaction://hlinkpres?slideindex=58&amp;slidetitle=Diapositiva 58"/>
          </p:cNvPr>
          <p:cNvSpPr txBox="1">
            <a:spLocks noChangeArrowheads="1"/>
          </p:cNvSpPr>
          <p:nvPr/>
        </p:nvSpPr>
        <p:spPr bwMode="auto">
          <a:xfrm>
            <a:off x="250825" y="6308725"/>
            <a:ext cx="208915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s-MX" altLang="es-MX"/>
          </a:p>
        </p:txBody>
      </p:sp>
      <p:sp>
        <p:nvSpPr>
          <p:cNvPr id="39985" name="Rectangle 56"/>
          <p:cNvSpPr>
            <a:spLocks noChangeArrowheads="1"/>
          </p:cNvSpPr>
          <p:nvPr/>
        </p:nvSpPr>
        <p:spPr bwMode="auto">
          <a:xfrm>
            <a:off x="-468313" y="-26988"/>
            <a:ext cx="6072188" cy="45720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 Juicios y recursos</a:t>
            </a:r>
          </a:p>
        </p:txBody>
      </p:sp>
      <p:sp>
        <p:nvSpPr>
          <p:cNvPr id="3" name="2 Rectángulo redondeado"/>
          <p:cNvSpPr/>
          <p:nvPr/>
        </p:nvSpPr>
        <p:spPr>
          <a:xfrm>
            <a:off x="179388" y="571500"/>
            <a:ext cx="1368425" cy="360363"/>
          </a:xfrm>
          <a:prstGeom prst="roundRect">
            <a:avLst/>
          </a:prstGeom>
          <a:solidFill>
            <a:schemeClr val="bg1"/>
          </a:solid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MX" sz="1400" dirty="0">
                <a:solidFill>
                  <a:schemeClr val="tx1"/>
                </a:solidFill>
              </a:rPr>
              <a:t>ACRÓNIMO</a:t>
            </a:r>
          </a:p>
        </p:txBody>
      </p:sp>
      <p:sp>
        <p:nvSpPr>
          <p:cNvPr id="17" name="16 Rectángulo redondeado"/>
          <p:cNvSpPr/>
          <p:nvPr/>
        </p:nvSpPr>
        <p:spPr>
          <a:xfrm>
            <a:off x="1619250" y="571500"/>
            <a:ext cx="5616575" cy="360363"/>
          </a:xfrm>
          <a:prstGeom prst="roundRect">
            <a:avLst/>
          </a:prstGeom>
          <a:solidFill>
            <a:schemeClr val="bg1"/>
          </a:solid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MX" sz="1400" dirty="0">
                <a:solidFill>
                  <a:schemeClr val="tx1"/>
                </a:solidFill>
              </a:rPr>
              <a:t>DENOMINACIÓN LEGAL</a:t>
            </a:r>
          </a:p>
        </p:txBody>
      </p:sp>
      <p:sp>
        <p:nvSpPr>
          <p:cNvPr id="18" name="17 Rectángulo redondeado"/>
          <p:cNvSpPr/>
          <p:nvPr/>
        </p:nvSpPr>
        <p:spPr>
          <a:xfrm>
            <a:off x="7270750" y="525463"/>
            <a:ext cx="1622425" cy="415925"/>
          </a:xfrm>
          <a:prstGeom prst="roundRect">
            <a:avLst/>
          </a:prstGeom>
          <a:solidFill>
            <a:schemeClr val="bg1"/>
          </a:solid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s-MX" sz="1400" dirty="0">
                <a:solidFill>
                  <a:schemeClr val="tx1"/>
                </a:solidFill>
              </a:rPr>
              <a:t>AUTORIDAD</a:t>
            </a:r>
          </a:p>
          <a:p>
            <a:pPr algn="ctr" eaLnBrk="1" hangingPunct="1">
              <a:defRPr/>
            </a:pPr>
            <a:r>
              <a:rPr lang="es-MX" sz="1400" dirty="0">
                <a:solidFill>
                  <a:schemeClr val="tx1"/>
                </a:solidFill>
              </a:rPr>
              <a:t>COMPETENTE</a:t>
            </a:r>
          </a:p>
        </p:txBody>
      </p:sp>
      <p:sp>
        <p:nvSpPr>
          <p:cNvPr id="19" name="4 CuadroTexto"/>
          <p:cNvSpPr txBox="1">
            <a:spLocks noChangeArrowheads="1"/>
          </p:cNvSpPr>
          <p:nvPr/>
        </p:nvSpPr>
        <p:spPr bwMode="auto">
          <a:xfrm>
            <a:off x="1692275" y="2266950"/>
            <a:ext cx="5594350" cy="369888"/>
          </a:xfrm>
          <a:prstGeom prst="rect">
            <a:avLst/>
          </a:prstGeom>
          <a:noFill/>
          <a:ln w="9525">
            <a:noFill/>
            <a:miter lim="800000"/>
            <a:headEnd/>
            <a:tailEnd/>
          </a:ln>
        </p:spPr>
        <p:txBody>
          <a:bodyPr>
            <a:spAutoFit/>
          </a:bodyPr>
          <a:lstStyle/>
          <a:p>
            <a:pPr eaLnBrk="1" hangingPunct="1">
              <a:defRPr/>
            </a:pPr>
            <a:r>
              <a:rPr lang="es-ES_tradnl" dirty="0">
                <a:solidFill>
                  <a:srgbClr val="0E502B"/>
                </a:solidFill>
                <a:latin typeface="+mn-lt"/>
                <a:ea typeface="ＭＳ Ｐゴシック" charset="-128"/>
              </a:rPr>
              <a:t>Recurso de revisión en el PES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4"/>
          <p:cNvSpPr>
            <a:spLocks noChangeArrowheads="1"/>
          </p:cNvSpPr>
          <p:nvPr/>
        </p:nvSpPr>
        <p:spPr bwMode="auto">
          <a:xfrm>
            <a:off x="323850" y="2492375"/>
            <a:ext cx="8496300" cy="2009775"/>
          </a:xfrm>
          <a:prstGeom prst="flowChartAlternateProcess">
            <a:avLst/>
          </a:prstGeom>
          <a:gradFill rotWithShape="1">
            <a:gsLst>
              <a:gs pos="0">
                <a:schemeClr val="bg1"/>
              </a:gs>
              <a:gs pos="100000">
                <a:srgbClr val="C0C0C0"/>
              </a:gs>
            </a:gsLst>
            <a:lin ang="5400000" scaled="1"/>
          </a:gradFill>
          <a:ln w="9525">
            <a:solidFill>
              <a:srgbClr val="0E502B"/>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1000"/>
              <a:t> </a:t>
            </a:r>
          </a:p>
          <a:p>
            <a:pPr algn="ctr" eaLnBrk="1" hangingPunct="1"/>
            <a:r>
              <a:rPr lang="es-MX" altLang="es-MX" sz="1400"/>
              <a:t>El presente material podrá ser citado, siempre y cuando se señale la fuente bajo la siguiente leyenda:</a:t>
            </a:r>
          </a:p>
          <a:p>
            <a:pPr algn="ctr" eaLnBrk="1" hangingPunct="1"/>
            <a:endParaRPr lang="es-MX" altLang="es-MX" sz="1400"/>
          </a:p>
          <a:p>
            <a:pPr algn="ctr" eaLnBrk="1" hangingPunct="1"/>
            <a:r>
              <a:rPr lang="es-MX" altLang="es-MX" sz="1400"/>
              <a:t>Centro de Capacitación Judicial Electoral, “Reglas comunes a los medios de impugnación”, Material didáctico de apoyo para la capacitación</a:t>
            </a:r>
            <a:r>
              <a:rPr lang="es-MX" altLang="es-MX" sz="1400" i="1"/>
              <a:t>, </a:t>
            </a:r>
            <a:r>
              <a:rPr lang="es-MX" altLang="es-MX" sz="1400"/>
              <a:t>Tribunal Electoral del Poder Judicial de la Federación, mayo de 2018.</a:t>
            </a:r>
          </a:p>
          <a:p>
            <a:pPr algn="ctr" eaLnBrk="1" hangingPunct="1"/>
            <a:endParaRPr lang="es-MX" altLang="es-MX" sz="1400"/>
          </a:p>
          <a:p>
            <a:pPr algn="ctr" eaLnBrk="1" hangingPunct="1"/>
            <a:r>
              <a:rPr lang="es-MX" altLang="es-MX">
                <a:solidFill>
                  <a:srgbClr val="0E502B"/>
                </a:solidFill>
              </a:rPr>
              <a:t>Queda prohibida su reproducción parcial o total sin autorización.</a:t>
            </a:r>
            <a:endParaRPr lang="es-ES" altLang="es-MX">
              <a:solidFill>
                <a:srgbClr val="0E502B"/>
              </a:solidFill>
            </a:endParaRPr>
          </a:p>
        </p:txBody>
      </p:sp>
      <p:sp>
        <p:nvSpPr>
          <p:cNvPr id="41987" name="Rectangle 5"/>
          <p:cNvSpPr>
            <a:spLocks noChangeArrowheads="1"/>
          </p:cNvSpPr>
          <p:nvPr/>
        </p:nvSpPr>
        <p:spPr bwMode="auto">
          <a:xfrm>
            <a:off x="431800" y="1309688"/>
            <a:ext cx="828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sz="2000"/>
              <a:t>©Derechos Reservados, 2018 a favor del  </a:t>
            </a:r>
          </a:p>
          <a:p>
            <a:pPr algn="ctr" eaLnBrk="1" hangingPunct="1"/>
            <a:r>
              <a:rPr lang="es-MX" altLang="es-MX" sz="2000"/>
              <a:t>Tribunal Electoral del Poder Judicial de la Federación</a:t>
            </a:r>
            <a:endParaRPr lang="es-ES" altLang="es-MX" sz="2000">
              <a:solidFill>
                <a:srgbClr val="660033"/>
              </a:solidFill>
            </a:endParaRPr>
          </a:p>
        </p:txBody>
      </p:sp>
      <p:sp>
        <p:nvSpPr>
          <p:cNvPr id="41988" name="Rectangle 6"/>
          <p:cNvSpPr>
            <a:spLocks noChangeArrowheads="1"/>
          </p:cNvSpPr>
          <p:nvPr/>
        </p:nvSpPr>
        <p:spPr bwMode="auto">
          <a:xfrm>
            <a:off x="539750" y="479742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s-MX">
                <a:solidFill>
                  <a:srgbClr val="0E502B"/>
                </a:solidFill>
              </a:rPr>
              <a:t>www.te.gob.mx</a:t>
            </a:r>
          </a:p>
          <a:p>
            <a:pPr algn="ctr" eaLnBrk="1" hangingPunct="1"/>
            <a:r>
              <a:rPr lang="es-MX" altLang="es-MX">
                <a:solidFill>
                  <a:srgbClr val="0E502B"/>
                </a:solidFill>
              </a:rPr>
              <a:t>www.te.gob.mx/ccje/</a:t>
            </a:r>
          </a:p>
          <a:p>
            <a:pPr algn="ctr" eaLnBrk="1" hangingPunct="1"/>
            <a:r>
              <a:rPr lang="es-MX" altLang="es-MX">
                <a:solidFill>
                  <a:srgbClr val="0E502B"/>
                </a:solidFill>
              </a:rPr>
              <a:t>ccje@te.gob.mx</a:t>
            </a:r>
            <a:endParaRPr lang="es-ES" altLang="es-MX">
              <a:solidFill>
                <a:srgbClr val="0E502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0"/>
          <p:cNvSpPr txBox="1">
            <a:spLocks noChangeArrowheads="1"/>
          </p:cNvSpPr>
          <p:nvPr/>
        </p:nvSpPr>
        <p:spPr bwMode="auto">
          <a:xfrm>
            <a:off x="3635375" y="6165850"/>
            <a:ext cx="4473575" cy="276225"/>
          </a:xfrm>
          <a:prstGeom prst="rect">
            <a:avLst/>
          </a:prstGeom>
          <a:gradFill rotWithShape="1">
            <a:gsLst>
              <a:gs pos="0">
                <a:srgbClr val="AAE3C8"/>
              </a:gs>
              <a:gs pos="50000">
                <a:srgbClr val="CBECDC"/>
              </a:gs>
              <a:gs pos="100000">
                <a:srgbClr val="E5F5ED"/>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Jurisprudencia 36/2016, 21/2001 y Tesis XL/99 del TEPJF</a:t>
            </a:r>
          </a:p>
        </p:txBody>
      </p:sp>
      <p:sp>
        <p:nvSpPr>
          <p:cNvPr id="7171" name="Rectangle 10"/>
          <p:cNvSpPr>
            <a:spLocks noChangeArrowheads="1"/>
          </p:cNvSpPr>
          <p:nvPr/>
        </p:nvSpPr>
        <p:spPr bwMode="auto">
          <a:xfrm>
            <a:off x="1042988" y="-26988"/>
            <a:ext cx="8080375"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Objeto del Sistema de Medios.</a:t>
            </a:r>
            <a:endParaRPr lang="es-ES" altLang="es-MX" sz="2400">
              <a:solidFill>
                <a:schemeClr val="bg1"/>
              </a:solidFill>
            </a:endParaRPr>
          </a:p>
        </p:txBody>
      </p:sp>
      <p:sp>
        <p:nvSpPr>
          <p:cNvPr id="6" name="AutoShape 4"/>
          <p:cNvSpPr>
            <a:spLocks noChangeArrowheads="1"/>
          </p:cNvSpPr>
          <p:nvPr/>
        </p:nvSpPr>
        <p:spPr bwMode="auto">
          <a:xfrm>
            <a:off x="900113" y="1773238"/>
            <a:ext cx="7489825" cy="3240087"/>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Clr>
                <a:srgbClr val="008040"/>
              </a:buClr>
              <a:buSzPct val="130000"/>
              <a:defRPr/>
            </a:pPr>
            <a:r>
              <a:rPr lang="es-MX" sz="2000" dirty="0"/>
              <a:t>Que todos los actos y resoluciones, de las autoridades electorales y partidos políticos, se sujeten invariablemente a los principios de</a:t>
            </a:r>
            <a:r>
              <a:rPr lang="es-MX" sz="2000" dirty="0" smtClean="0"/>
              <a:t>:</a:t>
            </a:r>
          </a:p>
          <a:p>
            <a:pPr algn="just" eaLnBrk="1" hangingPunct="1">
              <a:buClr>
                <a:srgbClr val="008040"/>
              </a:buClr>
              <a:buSzPct val="130000"/>
              <a:defRPr/>
            </a:pPr>
            <a:endParaRPr lang="es-MX" sz="2000" dirty="0"/>
          </a:p>
          <a:p>
            <a:pPr marL="1076325" indent="-342900">
              <a:spcBef>
                <a:spcPts val="0"/>
              </a:spcBef>
              <a:spcAft>
                <a:spcPts val="0"/>
              </a:spcAft>
              <a:buClr>
                <a:srgbClr val="008040"/>
              </a:buClr>
              <a:buSzPct val="120000"/>
              <a:buFont typeface="Arial" panose="020B0604020202020204" pitchFamily="34" charset="0"/>
              <a:buChar char="•"/>
              <a:defRPr/>
            </a:pPr>
            <a:r>
              <a:rPr lang="es-MX" altLang="es-MX" sz="2000" dirty="0" smtClean="0"/>
              <a:t>Constitucionalidad.</a:t>
            </a:r>
          </a:p>
          <a:p>
            <a:pPr marL="1076325" indent="-342900">
              <a:spcBef>
                <a:spcPts val="0"/>
              </a:spcBef>
              <a:spcAft>
                <a:spcPts val="0"/>
              </a:spcAft>
              <a:buClr>
                <a:srgbClr val="008040"/>
              </a:buClr>
              <a:buSzPct val="120000"/>
              <a:buFont typeface="Arial" panose="020B0604020202020204" pitchFamily="34" charset="0"/>
              <a:buChar char="•"/>
              <a:defRPr/>
            </a:pPr>
            <a:r>
              <a:rPr lang="es-MX" altLang="es-MX" sz="2000" dirty="0" smtClean="0"/>
              <a:t>Convencionalidad.</a:t>
            </a:r>
          </a:p>
          <a:p>
            <a:pPr marL="1076325" indent="-342900">
              <a:spcBef>
                <a:spcPts val="0"/>
              </a:spcBef>
              <a:spcAft>
                <a:spcPts val="0"/>
              </a:spcAft>
              <a:buClr>
                <a:srgbClr val="008040"/>
              </a:buClr>
              <a:buSzPct val="120000"/>
              <a:buFont typeface="Arial" panose="020B0604020202020204" pitchFamily="34" charset="0"/>
              <a:buChar char="•"/>
              <a:defRPr/>
            </a:pPr>
            <a:r>
              <a:rPr lang="es-MX" altLang="es-MX" sz="2000" dirty="0" smtClean="0"/>
              <a:t>Legalidad.</a:t>
            </a:r>
          </a:p>
          <a:p>
            <a:pPr marL="1076325" indent="-342900">
              <a:spcBef>
                <a:spcPts val="0"/>
              </a:spcBef>
              <a:spcAft>
                <a:spcPts val="0"/>
              </a:spcAft>
              <a:buClr>
                <a:srgbClr val="008040"/>
              </a:buClr>
              <a:buSzPct val="120000"/>
              <a:buFont typeface="Arial" panose="020B0604020202020204" pitchFamily="34" charset="0"/>
              <a:buChar char="•"/>
              <a:defRPr/>
            </a:pPr>
            <a:r>
              <a:rPr lang="es-MX" altLang="es-MX" sz="2000" dirty="0" smtClean="0"/>
              <a:t>Definitividad.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11188" y="2290763"/>
            <a:ext cx="1800225" cy="781050"/>
          </a:xfrm>
          <a:prstGeom prst="rect">
            <a:avLst/>
          </a:prstGeom>
          <a:solidFill>
            <a:srgbClr val="FFFFFF"/>
          </a:solidFill>
          <a:ln w="22225" algn="ctr">
            <a:solidFill>
              <a:srgbClr val="00804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s-MX" altLang="es-MX" sz="2000" smtClean="0">
                <a:latin typeface="+mn-lt"/>
              </a:rPr>
              <a:t>Sistemático</a:t>
            </a:r>
          </a:p>
        </p:txBody>
      </p:sp>
      <p:sp>
        <p:nvSpPr>
          <p:cNvPr id="9219" name="Text Box 4"/>
          <p:cNvSpPr txBox="1">
            <a:spLocks noChangeArrowheads="1"/>
          </p:cNvSpPr>
          <p:nvPr/>
        </p:nvSpPr>
        <p:spPr bwMode="auto">
          <a:xfrm>
            <a:off x="611188" y="3502025"/>
            <a:ext cx="1800225" cy="792163"/>
          </a:xfrm>
          <a:prstGeom prst="rect">
            <a:avLst/>
          </a:prstGeom>
          <a:solidFill>
            <a:srgbClr val="FFFFFF"/>
          </a:solidFill>
          <a:ln w="22225" algn="ctr">
            <a:solidFill>
              <a:srgbClr val="00804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s-MX" altLang="es-MX" sz="2000" smtClean="0">
                <a:latin typeface="+mn-lt"/>
              </a:rPr>
              <a:t>Funcional</a:t>
            </a:r>
          </a:p>
        </p:txBody>
      </p:sp>
      <p:sp>
        <p:nvSpPr>
          <p:cNvPr id="9220" name="AutoShape 11"/>
          <p:cNvSpPr>
            <a:spLocks noGrp="1" noChangeArrowheads="1"/>
          </p:cNvSpPr>
          <p:nvPr>
            <p:ph type="body" idx="1"/>
          </p:nvPr>
        </p:nvSpPr>
        <p:spPr bwMode="auto">
          <a:xfrm>
            <a:off x="2751138" y="1052513"/>
            <a:ext cx="5708650" cy="803275"/>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numCol="1" anchor="t" anchorCtr="0" compatLnSpc="1">
            <a:prstTxWarp prst="textNoShape">
              <a:avLst/>
            </a:prstTxWarp>
          </a:bodyPr>
          <a:lstStyle/>
          <a:p>
            <a:pPr marL="88900" indent="0" algn="just">
              <a:buFontTx/>
              <a:buNone/>
              <a:tabLst>
                <a:tab pos="88900" algn="l"/>
              </a:tabLst>
            </a:pPr>
            <a:r>
              <a:rPr lang="es-ES_tradnl" altLang="es-MX" sz="2000" smtClean="0"/>
              <a:t>Toma como base el lenguaje utilizado por el legislador, es decir, la letra de la ley.</a:t>
            </a:r>
            <a:endParaRPr lang="es-MX" altLang="es-MX" sz="2000" smtClean="0"/>
          </a:p>
        </p:txBody>
      </p:sp>
      <p:sp>
        <p:nvSpPr>
          <p:cNvPr id="9221" name="AutoShape 12"/>
          <p:cNvSpPr>
            <a:spLocks noChangeArrowheads="1"/>
          </p:cNvSpPr>
          <p:nvPr/>
        </p:nvSpPr>
        <p:spPr bwMode="auto">
          <a:xfrm>
            <a:off x="2749550" y="2133600"/>
            <a:ext cx="5710238" cy="1081088"/>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spcBef>
                <a:spcPct val="20000"/>
              </a:spcBef>
              <a:defRPr/>
            </a:pPr>
            <a:r>
              <a:rPr lang="es-ES" altLang="es-MX" sz="2000" smtClean="0">
                <a:latin typeface="+mn-lt"/>
              </a:rPr>
              <a:t>Vincula el significado que existe entre los principios y las reglas que se encuentran dentro del sistema y su coherencia entre éstas.</a:t>
            </a:r>
            <a:endParaRPr lang="es-MX" altLang="es-MX" sz="2000" smtClean="0">
              <a:latin typeface="+mn-lt"/>
            </a:endParaRPr>
          </a:p>
        </p:txBody>
      </p:sp>
      <p:sp>
        <p:nvSpPr>
          <p:cNvPr id="9222" name="AutoShape 13"/>
          <p:cNvSpPr>
            <a:spLocks noChangeArrowheads="1"/>
          </p:cNvSpPr>
          <p:nvPr/>
        </p:nvSpPr>
        <p:spPr bwMode="auto">
          <a:xfrm>
            <a:off x="2789238" y="3517900"/>
            <a:ext cx="5708650" cy="776288"/>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spcBef>
                <a:spcPct val="20000"/>
              </a:spcBef>
              <a:defRPr/>
            </a:pPr>
            <a:r>
              <a:rPr lang="es-ES_tradnl" altLang="es-MX" sz="2000" smtClean="0">
                <a:latin typeface="+mn-lt"/>
              </a:rPr>
              <a:t>Atiende a los fines de la norma, más allá de su literalidad o su sistematicidad</a:t>
            </a:r>
            <a:r>
              <a:rPr lang="es-ES" altLang="es-MX" sz="2000" smtClean="0">
                <a:latin typeface="+mn-lt"/>
              </a:rPr>
              <a:t>.</a:t>
            </a:r>
            <a:r>
              <a:rPr lang="es-ES_tradnl" altLang="es-MX" sz="2000" smtClean="0">
                <a:latin typeface="+mn-lt"/>
              </a:rPr>
              <a:t> </a:t>
            </a:r>
            <a:endParaRPr lang="es-MX" altLang="es-MX" sz="2000" smtClean="0">
              <a:latin typeface="+mn-lt"/>
            </a:endParaRPr>
          </a:p>
        </p:txBody>
      </p:sp>
      <p:sp>
        <p:nvSpPr>
          <p:cNvPr id="9223" name="Text Box 17"/>
          <p:cNvSpPr txBox="1">
            <a:spLocks noChangeArrowheads="1"/>
          </p:cNvSpPr>
          <p:nvPr/>
        </p:nvSpPr>
        <p:spPr bwMode="auto">
          <a:xfrm>
            <a:off x="3779838" y="-26988"/>
            <a:ext cx="5354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400">
                <a:solidFill>
                  <a:schemeClr val="bg1"/>
                </a:solidFill>
              </a:rPr>
              <a:t>Interpretación del Sistema de Medios.</a:t>
            </a:r>
            <a:endParaRPr lang="es-ES" altLang="es-MX" sz="2400">
              <a:solidFill>
                <a:schemeClr val="bg1"/>
              </a:solidFill>
            </a:endParaRPr>
          </a:p>
        </p:txBody>
      </p:sp>
      <p:cxnSp>
        <p:nvCxnSpPr>
          <p:cNvPr id="9224" name="AutoShape 18"/>
          <p:cNvCxnSpPr>
            <a:cxnSpLocks noChangeShapeType="1"/>
            <a:stCxn id="9227" idx="3"/>
            <a:endCxn id="9220" idx="1"/>
          </p:cNvCxnSpPr>
          <p:nvPr/>
        </p:nvCxnSpPr>
        <p:spPr bwMode="auto">
          <a:xfrm>
            <a:off x="2411413" y="1450975"/>
            <a:ext cx="339725" cy="3175"/>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cxnSp>
        <p:nvCxnSpPr>
          <p:cNvPr id="9225" name="AutoShape 19"/>
          <p:cNvCxnSpPr>
            <a:cxnSpLocks noChangeShapeType="1"/>
            <a:stCxn id="9219" idx="3"/>
            <a:endCxn id="9222" idx="1"/>
          </p:cNvCxnSpPr>
          <p:nvPr/>
        </p:nvCxnSpPr>
        <p:spPr bwMode="auto">
          <a:xfrm>
            <a:off x="2411413" y="3898900"/>
            <a:ext cx="377825" cy="7938"/>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cxnSp>
        <p:nvCxnSpPr>
          <p:cNvPr id="9226" name="AutoShape 20"/>
          <p:cNvCxnSpPr>
            <a:cxnSpLocks noChangeShapeType="1"/>
            <a:stCxn id="9218" idx="3"/>
            <a:endCxn id="9221" idx="1"/>
          </p:cNvCxnSpPr>
          <p:nvPr/>
        </p:nvCxnSpPr>
        <p:spPr bwMode="auto">
          <a:xfrm flipV="1">
            <a:off x="2411413" y="2674938"/>
            <a:ext cx="338137" cy="6350"/>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sp>
        <p:nvSpPr>
          <p:cNvPr id="9227" name="Rectangle 21"/>
          <p:cNvSpPr>
            <a:spLocks noChangeArrowheads="1"/>
          </p:cNvSpPr>
          <p:nvPr/>
        </p:nvSpPr>
        <p:spPr bwMode="auto">
          <a:xfrm>
            <a:off x="611188" y="1054100"/>
            <a:ext cx="1800225" cy="792163"/>
          </a:xfrm>
          <a:prstGeom prst="rect">
            <a:avLst/>
          </a:prstGeom>
          <a:solidFill>
            <a:srgbClr val="FFFFFF"/>
          </a:solidFill>
          <a:ln w="22225" algn="ctr">
            <a:solidFill>
              <a:srgbClr val="00804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s-MX" altLang="es-MX" sz="2000" smtClean="0">
                <a:latin typeface="+mn-lt"/>
              </a:rPr>
              <a:t>Gramatical</a:t>
            </a:r>
            <a:endParaRPr lang="es-ES" altLang="es-MX" sz="2000" smtClean="0">
              <a:latin typeface="+mn-lt"/>
            </a:endParaRPr>
          </a:p>
        </p:txBody>
      </p:sp>
      <p:sp>
        <p:nvSpPr>
          <p:cNvPr id="18" name="Text Box 4"/>
          <p:cNvSpPr txBox="1">
            <a:spLocks noChangeArrowheads="1"/>
          </p:cNvSpPr>
          <p:nvPr/>
        </p:nvSpPr>
        <p:spPr bwMode="auto">
          <a:xfrm>
            <a:off x="611188" y="4652963"/>
            <a:ext cx="1800225" cy="792162"/>
          </a:xfrm>
          <a:prstGeom prst="rect">
            <a:avLst/>
          </a:prstGeom>
          <a:solidFill>
            <a:srgbClr val="FFFFFF"/>
          </a:solidFill>
          <a:ln w="22225" algn="ctr">
            <a:solidFill>
              <a:srgbClr val="00804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s-MX" altLang="es-MX" sz="2000" dirty="0" smtClean="0">
                <a:latin typeface="+mn-lt"/>
              </a:rPr>
              <a:t>Derechos </a:t>
            </a:r>
          </a:p>
          <a:p>
            <a:pPr eaLnBrk="1" hangingPunct="1">
              <a:defRPr/>
            </a:pPr>
            <a:r>
              <a:rPr lang="es-MX" altLang="es-MX" sz="2000" dirty="0" smtClean="0">
                <a:latin typeface="+mn-lt"/>
              </a:rPr>
              <a:t>Humanos</a:t>
            </a:r>
          </a:p>
        </p:txBody>
      </p:sp>
      <p:sp>
        <p:nvSpPr>
          <p:cNvPr id="19" name="AutoShape 13"/>
          <p:cNvSpPr>
            <a:spLocks noChangeArrowheads="1"/>
          </p:cNvSpPr>
          <p:nvPr/>
        </p:nvSpPr>
        <p:spPr bwMode="auto">
          <a:xfrm>
            <a:off x="2789238" y="4668838"/>
            <a:ext cx="5710237" cy="776287"/>
          </a:xfrm>
          <a:prstGeom prst="roundRect">
            <a:avLst>
              <a:gd name="adj" fmla="val 16667"/>
            </a:avLst>
          </a:prstGeom>
          <a:noFill/>
          <a:ln w="28575" algn="ctr">
            <a:solidFill>
              <a:srgbClr val="00804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spcBef>
                <a:spcPct val="20000"/>
              </a:spcBef>
              <a:defRPr/>
            </a:pPr>
            <a:r>
              <a:rPr lang="es-ES_tradnl" altLang="es-MX" sz="2000" dirty="0" smtClean="0">
                <a:latin typeface="+mn-lt"/>
              </a:rPr>
              <a:t>Favoreciendo en todo tiempo a las personas con la protección más amplia</a:t>
            </a:r>
            <a:r>
              <a:rPr lang="es-ES" altLang="es-MX" sz="2000" dirty="0" smtClean="0">
                <a:latin typeface="+mn-lt"/>
              </a:rPr>
              <a:t>.</a:t>
            </a:r>
            <a:r>
              <a:rPr lang="es-ES_tradnl" altLang="es-MX" sz="2000" dirty="0" smtClean="0">
                <a:latin typeface="+mn-lt"/>
              </a:rPr>
              <a:t> </a:t>
            </a:r>
            <a:endParaRPr lang="es-MX" altLang="es-MX" sz="2000" dirty="0" smtClean="0">
              <a:latin typeface="+mn-lt"/>
            </a:endParaRPr>
          </a:p>
        </p:txBody>
      </p:sp>
      <p:cxnSp>
        <p:nvCxnSpPr>
          <p:cNvPr id="9230" name="AutoShape 19"/>
          <p:cNvCxnSpPr>
            <a:cxnSpLocks noChangeShapeType="1"/>
            <a:stCxn id="18" idx="3"/>
            <a:endCxn id="19" idx="1"/>
          </p:cNvCxnSpPr>
          <p:nvPr/>
        </p:nvCxnSpPr>
        <p:spPr bwMode="auto">
          <a:xfrm>
            <a:off x="2411413" y="5049838"/>
            <a:ext cx="377825" cy="7937"/>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sp>
        <p:nvSpPr>
          <p:cNvPr id="9231" name="Text Box 20"/>
          <p:cNvSpPr txBox="1">
            <a:spLocks noChangeArrowheads="1"/>
          </p:cNvSpPr>
          <p:nvPr/>
        </p:nvSpPr>
        <p:spPr bwMode="auto">
          <a:xfrm>
            <a:off x="3635375" y="6165850"/>
            <a:ext cx="4473575" cy="276225"/>
          </a:xfrm>
          <a:prstGeom prst="rect">
            <a:avLst/>
          </a:prstGeom>
          <a:gradFill rotWithShape="1">
            <a:gsLst>
              <a:gs pos="0">
                <a:srgbClr val="AAE3C8"/>
              </a:gs>
              <a:gs pos="50000">
                <a:srgbClr val="CBECDC"/>
              </a:gs>
              <a:gs pos="100000">
                <a:srgbClr val="E5F5ED"/>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Tesis LIV/2002 del TEPJF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1 Rectángulo"/>
          <p:cNvSpPr>
            <a:spLocks noChangeArrowheads="1"/>
          </p:cNvSpPr>
          <p:nvPr/>
        </p:nvSpPr>
        <p:spPr bwMode="auto">
          <a:xfrm>
            <a:off x="2482850" y="1341438"/>
            <a:ext cx="5905500" cy="1803400"/>
          </a:xfrm>
          <a:prstGeom prst="roundRect">
            <a:avLst>
              <a:gd name="adj" fmla="val 16667"/>
            </a:avLst>
          </a:prstGeom>
          <a:noFill/>
          <a:ln w="31750" algn="ctr">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0"/>
              </a:spcBef>
              <a:defRPr/>
            </a:pPr>
            <a:r>
              <a:rPr lang="es-MX" altLang="es-MX" sz="2000" dirty="0" smtClean="0">
                <a:cs typeface="Arial" panose="020B0604020202020204" pitchFamily="34" charset="0"/>
              </a:rPr>
              <a:t>Periodo de tiempo a todo lo largo del cual, desde el momento inicial y hasta el final, se puede realizar válidamente un acto procesal.</a:t>
            </a:r>
          </a:p>
          <a:p>
            <a:pPr marL="342900" indent="-342900" algn="just" eaLnBrk="1" hangingPunct="1">
              <a:spcBef>
                <a:spcPts val="0"/>
              </a:spcBef>
              <a:buFont typeface="Arial" panose="020B0604020202020204" pitchFamily="34" charset="0"/>
              <a:buChar char="•"/>
              <a:defRPr/>
            </a:pPr>
            <a:r>
              <a:rPr lang="es-MX" altLang="es-MX" sz="2000" dirty="0" smtClean="0">
                <a:cs typeface="Arial" panose="020B0604020202020204" pitchFamily="34" charset="0"/>
              </a:rPr>
              <a:t>Días.</a:t>
            </a:r>
          </a:p>
          <a:p>
            <a:pPr marL="342900" indent="-342900" algn="just" eaLnBrk="1" hangingPunct="1">
              <a:spcBef>
                <a:spcPts val="0"/>
              </a:spcBef>
              <a:buFont typeface="Arial" panose="020B0604020202020204" pitchFamily="34" charset="0"/>
              <a:buChar char="•"/>
              <a:defRPr/>
            </a:pPr>
            <a:r>
              <a:rPr lang="es-MX" altLang="es-MX" sz="2000" dirty="0" smtClean="0">
                <a:cs typeface="Arial" panose="020B0604020202020204" pitchFamily="34" charset="0"/>
              </a:rPr>
              <a:t>De momento a momento.</a:t>
            </a:r>
          </a:p>
        </p:txBody>
      </p:sp>
      <p:sp>
        <p:nvSpPr>
          <p:cNvPr id="11267" name="11 Rectángulo"/>
          <p:cNvSpPr>
            <a:spLocks noChangeArrowheads="1"/>
          </p:cNvSpPr>
          <p:nvPr/>
        </p:nvSpPr>
        <p:spPr bwMode="auto">
          <a:xfrm>
            <a:off x="2484438" y="3692525"/>
            <a:ext cx="5903912" cy="1465263"/>
          </a:xfrm>
          <a:prstGeom prst="roundRect">
            <a:avLst>
              <a:gd name="adj" fmla="val 16667"/>
            </a:avLst>
          </a:prstGeom>
          <a:noFill/>
          <a:ln w="31750" algn="ctr">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MX" altLang="es-MX" sz="2000">
                <a:solidFill>
                  <a:srgbClr val="0D0D0D"/>
                </a:solidFill>
                <a:cs typeface="Arial" panose="020B0604020202020204" pitchFamily="34" charset="0"/>
              </a:rPr>
              <a:t>Por ejemplo: en materia electoral el plazo para presentar la demanda es de cuatro días y el término es cuando se cumplen las 24 horas del cuarto día. </a:t>
            </a:r>
            <a:endParaRPr lang="es-ES" altLang="es-MX" sz="2000">
              <a:solidFill>
                <a:srgbClr val="0D0D0D"/>
              </a:solidFill>
              <a:cs typeface="Arial" panose="020B0604020202020204" pitchFamily="34" charset="0"/>
            </a:endParaRPr>
          </a:p>
        </p:txBody>
      </p:sp>
      <p:sp>
        <p:nvSpPr>
          <p:cNvPr id="11268" name="Text Box 5"/>
          <p:cNvSpPr txBox="1">
            <a:spLocks noChangeArrowheads="1"/>
          </p:cNvSpPr>
          <p:nvPr/>
        </p:nvSpPr>
        <p:spPr bwMode="auto">
          <a:xfrm>
            <a:off x="1619250" y="-26988"/>
            <a:ext cx="752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Conceptos generales del Sistema de Medios.</a:t>
            </a:r>
            <a:endParaRPr lang="es-ES" altLang="es-MX" sz="2400">
              <a:solidFill>
                <a:schemeClr val="bg1"/>
              </a:solidFill>
            </a:endParaRPr>
          </a:p>
        </p:txBody>
      </p:sp>
      <p:sp>
        <p:nvSpPr>
          <p:cNvPr id="11269" name="16 CuadroTexto"/>
          <p:cNvSpPr txBox="1">
            <a:spLocks noChangeArrowheads="1"/>
          </p:cNvSpPr>
          <p:nvPr/>
        </p:nvSpPr>
        <p:spPr bwMode="auto">
          <a:xfrm>
            <a:off x="612775" y="2020888"/>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000" b="1">
                <a:solidFill>
                  <a:srgbClr val="0E502B"/>
                </a:solidFill>
                <a:cs typeface="Arial" panose="020B0604020202020204" pitchFamily="34" charset="0"/>
              </a:rPr>
              <a:t>Plazo</a:t>
            </a:r>
            <a:r>
              <a:rPr lang="es-MX" altLang="es-MX" sz="2000" b="1">
                <a:solidFill>
                  <a:srgbClr val="660033"/>
                </a:solidFill>
                <a:cs typeface="Arial" panose="020B0604020202020204" pitchFamily="34" charset="0"/>
              </a:rPr>
              <a:t> </a:t>
            </a:r>
            <a:endParaRPr lang="es-MX" altLang="es-MX" sz="2000">
              <a:cs typeface="Arial" panose="020B0604020202020204" pitchFamily="34" charset="0"/>
            </a:endParaRPr>
          </a:p>
        </p:txBody>
      </p:sp>
      <p:sp>
        <p:nvSpPr>
          <p:cNvPr id="11270" name="17 CuadroTexto"/>
          <p:cNvSpPr txBox="1">
            <a:spLocks noChangeArrowheads="1"/>
          </p:cNvSpPr>
          <p:nvPr/>
        </p:nvSpPr>
        <p:spPr bwMode="auto">
          <a:xfrm>
            <a:off x="179388" y="4221163"/>
            <a:ext cx="1801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000" b="1">
                <a:solidFill>
                  <a:srgbClr val="0E502B"/>
                </a:solidFill>
                <a:cs typeface="Arial" panose="020B0604020202020204" pitchFamily="34" charset="0"/>
              </a:rPr>
              <a:t>Término</a:t>
            </a:r>
            <a:r>
              <a:rPr lang="es-MX" altLang="es-MX" sz="2000" b="1">
                <a:solidFill>
                  <a:srgbClr val="660033"/>
                </a:solidFill>
                <a:cs typeface="Arial" panose="020B0604020202020204" pitchFamily="34" charset="0"/>
              </a:rPr>
              <a:t> </a:t>
            </a:r>
            <a:endParaRPr lang="es-MX" altLang="es-MX" sz="2000">
              <a:cs typeface="Arial" panose="020B0604020202020204" pitchFamily="34" charset="0"/>
            </a:endParaRPr>
          </a:p>
        </p:txBody>
      </p:sp>
      <p:sp>
        <p:nvSpPr>
          <p:cNvPr id="11271" name="Text Box 20"/>
          <p:cNvSpPr txBox="1">
            <a:spLocks noChangeArrowheads="1"/>
          </p:cNvSpPr>
          <p:nvPr/>
        </p:nvSpPr>
        <p:spPr bwMode="auto">
          <a:xfrm>
            <a:off x="3635375" y="6165850"/>
            <a:ext cx="4473575" cy="276225"/>
          </a:xfrm>
          <a:prstGeom prst="rect">
            <a:avLst/>
          </a:prstGeom>
          <a:gradFill rotWithShape="1">
            <a:gsLst>
              <a:gs pos="0">
                <a:srgbClr val="AAE3C8"/>
              </a:gs>
              <a:gs pos="50000">
                <a:srgbClr val="CBECDC"/>
              </a:gs>
              <a:gs pos="100000">
                <a:srgbClr val="E5F5ED"/>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Jurisprudencia 18/2000 del TEPJF</a:t>
            </a:r>
          </a:p>
        </p:txBody>
      </p:sp>
      <p:cxnSp>
        <p:nvCxnSpPr>
          <p:cNvPr id="11272" name="AutoShape 18"/>
          <p:cNvCxnSpPr>
            <a:cxnSpLocks noChangeShapeType="1"/>
          </p:cNvCxnSpPr>
          <p:nvPr/>
        </p:nvCxnSpPr>
        <p:spPr bwMode="auto">
          <a:xfrm>
            <a:off x="2011363" y="2252663"/>
            <a:ext cx="338137" cy="4762"/>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cxnSp>
        <p:nvCxnSpPr>
          <p:cNvPr id="11273" name="AutoShape 18"/>
          <p:cNvCxnSpPr>
            <a:cxnSpLocks noChangeShapeType="1"/>
          </p:cNvCxnSpPr>
          <p:nvPr/>
        </p:nvCxnSpPr>
        <p:spPr bwMode="auto">
          <a:xfrm>
            <a:off x="2011363" y="4437063"/>
            <a:ext cx="338137" cy="3175"/>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3003550" y="3170238"/>
            <a:ext cx="5311775" cy="690562"/>
          </a:xfrm>
          <a:prstGeom prst="rect">
            <a:avLst/>
          </a:prstGeom>
          <a:solidFill>
            <a:srgbClr val="77C0A1"/>
          </a:solidFill>
          <a:ln w="22225" algn="ctr">
            <a:solidFill>
              <a:srgbClr val="008040"/>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sz="2000"/>
              <a:t>Durante los procesos electorales todos los días y horas son hábiles. </a:t>
            </a:r>
          </a:p>
        </p:txBody>
      </p:sp>
      <p:sp>
        <p:nvSpPr>
          <p:cNvPr id="13315" name="AutoShape 5"/>
          <p:cNvSpPr>
            <a:spLocks noChangeArrowheads="1"/>
          </p:cNvSpPr>
          <p:nvPr/>
        </p:nvSpPr>
        <p:spPr bwMode="auto">
          <a:xfrm>
            <a:off x="827088" y="1139825"/>
            <a:ext cx="7489825" cy="1717675"/>
          </a:xfrm>
          <a:prstGeom prst="roundRect">
            <a:avLst>
              <a:gd name="adj" fmla="val 16667"/>
            </a:avLst>
          </a:prstGeom>
          <a:noFill/>
          <a:ln w="31750">
            <a:solidFill>
              <a:srgbClr val="008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2000">
                <a:ea typeface="Times New Roman" panose="02020603050405020304" pitchFamily="18" charset="0"/>
                <a:cs typeface="Arial" panose="020B0604020202020204" pitchFamily="34" charset="0"/>
              </a:rPr>
              <a:t>Deberán presentarse dentro de los cuatro días contados a partir del día siguiente a aquel en que se tenga conocimiento del acto o resolución impugnado, o se hubiese notificado de  conformidad  con la ley aplicable.</a:t>
            </a:r>
            <a:endParaRPr lang="es-MX" altLang="es-MX" sz="2000">
              <a:ea typeface="Times New Roman" panose="02020603050405020304" pitchFamily="18" charset="0"/>
              <a:cs typeface="Arial" panose="020B0604020202020204" pitchFamily="34" charset="0"/>
            </a:endParaRPr>
          </a:p>
        </p:txBody>
      </p:sp>
      <p:sp>
        <p:nvSpPr>
          <p:cNvPr id="13316" name="AutoShape 5"/>
          <p:cNvSpPr>
            <a:spLocks noChangeArrowheads="1"/>
          </p:cNvSpPr>
          <p:nvPr/>
        </p:nvSpPr>
        <p:spPr bwMode="auto">
          <a:xfrm>
            <a:off x="2193925" y="4148138"/>
            <a:ext cx="6121400" cy="1368425"/>
          </a:xfrm>
          <a:prstGeom prst="roundRect">
            <a:avLst>
              <a:gd name="adj" fmla="val 16667"/>
            </a:avLst>
          </a:prstGeom>
          <a:noFill/>
          <a:ln w="31750">
            <a:solidFill>
              <a:srgbClr val="008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 altLang="es-MX" sz="2000">
                <a:ea typeface="Times New Roman" panose="02020603050405020304" pitchFamily="18" charset="0"/>
                <a:cs typeface="Arial" panose="020B0604020202020204" pitchFamily="34" charset="0"/>
              </a:rPr>
              <a:t>Cuando la violación reclamada no se produzca durante el desarrollo de un proceso electoral federal o local, el cómputo de los plazos se hará contando solamente los días hábiles.</a:t>
            </a:r>
            <a:endParaRPr lang="es-MX" altLang="es-MX" sz="2000">
              <a:ea typeface="Times New Roman" panose="02020603050405020304" pitchFamily="18" charset="0"/>
              <a:cs typeface="Arial" panose="020B0604020202020204" pitchFamily="34" charset="0"/>
            </a:endParaRPr>
          </a:p>
        </p:txBody>
      </p:sp>
      <p:sp>
        <p:nvSpPr>
          <p:cNvPr id="13317" name="Text Box 14"/>
          <p:cNvSpPr txBox="1">
            <a:spLocks noChangeArrowheads="1"/>
          </p:cNvSpPr>
          <p:nvPr/>
        </p:nvSpPr>
        <p:spPr bwMode="auto">
          <a:xfrm>
            <a:off x="3665538" y="0"/>
            <a:ext cx="545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2400">
                <a:solidFill>
                  <a:schemeClr val="bg1"/>
                </a:solidFill>
              </a:rPr>
              <a:t>Plazos de los Medios de Impugnación.</a:t>
            </a:r>
            <a:endParaRPr lang="es-ES" altLang="es-MX" sz="2400">
              <a:solidFill>
                <a:schemeClr val="bg1"/>
              </a:solidFill>
            </a:endParaRPr>
          </a:p>
        </p:txBody>
      </p:sp>
      <p:cxnSp>
        <p:nvCxnSpPr>
          <p:cNvPr id="13318" name="AutoShape 21"/>
          <p:cNvCxnSpPr>
            <a:cxnSpLocks noChangeShapeType="1"/>
            <a:endCxn id="13314" idx="1"/>
          </p:cNvCxnSpPr>
          <p:nvPr/>
        </p:nvCxnSpPr>
        <p:spPr bwMode="auto">
          <a:xfrm rot="16200000" flipH="1">
            <a:off x="2528093" y="3040857"/>
            <a:ext cx="665163" cy="285750"/>
          </a:xfrm>
          <a:prstGeom prst="bentConnector2">
            <a:avLst/>
          </a:prstGeom>
          <a:noFill/>
          <a:ln w="22225">
            <a:solidFill>
              <a:srgbClr val="008040"/>
            </a:solidFill>
            <a:miter lim="800000"/>
            <a:headEnd/>
            <a:tailEnd type="triangle" w="med" len="med"/>
          </a:ln>
          <a:extLst>
            <a:ext uri="{909E8E84-426E-40DD-AFC4-6F175D3DCCD1}">
              <a14:hiddenFill xmlns:a14="http://schemas.microsoft.com/office/drawing/2010/main">
                <a:noFill/>
              </a14:hiddenFill>
            </a:ext>
          </a:extLst>
        </p:spPr>
      </p:cxnSp>
      <p:sp>
        <p:nvSpPr>
          <p:cNvPr id="13319" name="7 CuadroTexto"/>
          <p:cNvSpPr txBox="1">
            <a:spLocks noChangeArrowheads="1"/>
          </p:cNvSpPr>
          <p:nvPr/>
        </p:nvSpPr>
        <p:spPr bwMode="auto">
          <a:xfrm>
            <a:off x="349250" y="4475163"/>
            <a:ext cx="1511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b="1">
                <a:solidFill>
                  <a:srgbClr val="0E502B"/>
                </a:solidFill>
                <a:ea typeface="Times New Roman" panose="02020603050405020304" pitchFamily="18" charset="0"/>
                <a:cs typeface="Arial" panose="020B0604020202020204" pitchFamily="34" charset="0"/>
              </a:rPr>
              <a:t>Excepción a la regla</a:t>
            </a:r>
            <a:endParaRPr lang="es-ES" altLang="es-MX" sz="2000" b="1">
              <a:solidFill>
                <a:srgbClr val="0E502B"/>
              </a:solidFill>
              <a:ea typeface="Times New Roman" panose="02020603050405020304" pitchFamily="18" charset="0"/>
              <a:cs typeface="Arial" panose="020B0604020202020204" pitchFamily="34" charset="0"/>
            </a:endParaRPr>
          </a:p>
        </p:txBody>
      </p:sp>
      <p:cxnSp>
        <p:nvCxnSpPr>
          <p:cNvPr id="13320" name="AutoShape 18"/>
          <p:cNvCxnSpPr>
            <a:cxnSpLocks noChangeShapeType="1"/>
          </p:cNvCxnSpPr>
          <p:nvPr/>
        </p:nvCxnSpPr>
        <p:spPr bwMode="auto">
          <a:xfrm>
            <a:off x="1784350" y="4829175"/>
            <a:ext cx="339725" cy="3175"/>
          </a:xfrm>
          <a:prstGeom prst="straightConnector1">
            <a:avLst/>
          </a:prstGeom>
          <a:noFill/>
          <a:ln w="28575">
            <a:solidFill>
              <a:srgbClr val="00804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4 Rectángulo redondeado"/>
          <p:cNvSpPr>
            <a:spLocks noChangeArrowheads="1"/>
          </p:cNvSpPr>
          <p:nvPr/>
        </p:nvSpPr>
        <p:spPr bwMode="auto">
          <a:xfrm>
            <a:off x="3978275" y="2238375"/>
            <a:ext cx="4265613" cy="936625"/>
          </a:xfrm>
          <a:prstGeom prst="roundRect">
            <a:avLst>
              <a:gd name="adj" fmla="val 16667"/>
            </a:avLst>
          </a:prstGeom>
          <a:noFill/>
          <a:ln w="2222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Los ciudadanos y los candidatos por su propio derecho.</a:t>
            </a:r>
          </a:p>
        </p:txBody>
      </p:sp>
      <p:sp>
        <p:nvSpPr>
          <p:cNvPr id="15363" name="25 Rectángulo redondeado"/>
          <p:cNvSpPr>
            <a:spLocks noChangeArrowheads="1"/>
          </p:cNvSpPr>
          <p:nvPr/>
        </p:nvSpPr>
        <p:spPr bwMode="auto">
          <a:xfrm>
            <a:off x="3978275" y="836613"/>
            <a:ext cx="4265613" cy="936625"/>
          </a:xfrm>
          <a:prstGeom prst="roundRect">
            <a:avLst>
              <a:gd name="adj" fmla="val 16667"/>
            </a:avLst>
          </a:prstGeom>
          <a:noFill/>
          <a:ln w="2222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_tradnl" altLang="es-MX" sz="2000"/>
              <a:t>Partidos políticos y coaliciones, a través de sus representantes legítimos.</a:t>
            </a:r>
          </a:p>
        </p:txBody>
      </p:sp>
      <p:sp>
        <p:nvSpPr>
          <p:cNvPr id="15364" name="25 Rectángulo redondeado"/>
          <p:cNvSpPr>
            <a:spLocks noChangeArrowheads="1"/>
          </p:cNvSpPr>
          <p:nvPr/>
        </p:nvSpPr>
        <p:spPr bwMode="auto">
          <a:xfrm>
            <a:off x="4049713" y="3551238"/>
            <a:ext cx="4194175" cy="1014412"/>
          </a:xfrm>
          <a:prstGeom prst="roundRect">
            <a:avLst>
              <a:gd name="adj" fmla="val 15343"/>
            </a:avLst>
          </a:prstGeom>
          <a:noFill/>
          <a:ln w="2222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MX" altLang="es-MX" sz="2000"/>
              <a:t>Las organizaciones políticas o de ciudadanos a través de sus representantes legítimos.</a:t>
            </a:r>
          </a:p>
        </p:txBody>
      </p:sp>
      <p:sp>
        <p:nvSpPr>
          <p:cNvPr id="15365" name="Text Box 19"/>
          <p:cNvSpPr txBox="1">
            <a:spLocks noChangeArrowheads="1"/>
          </p:cNvSpPr>
          <p:nvPr/>
        </p:nvSpPr>
        <p:spPr bwMode="auto">
          <a:xfrm>
            <a:off x="7019925" y="-26988"/>
            <a:ext cx="1916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400">
                <a:solidFill>
                  <a:schemeClr val="bg1"/>
                </a:solidFill>
              </a:rPr>
              <a:t>Legitimación</a:t>
            </a:r>
            <a:endParaRPr lang="es-ES" altLang="es-MX" sz="2400">
              <a:solidFill>
                <a:schemeClr val="bg1"/>
              </a:solidFill>
            </a:endParaRPr>
          </a:p>
        </p:txBody>
      </p:sp>
      <p:sp>
        <p:nvSpPr>
          <p:cNvPr id="15366" name="AutoShape 20"/>
          <p:cNvSpPr>
            <a:spLocks noChangeArrowheads="1"/>
          </p:cNvSpPr>
          <p:nvPr/>
        </p:nvSpPr>
        <p:spPr bwMode="auto">
          <a:xfrm>
            <a:off x="374650" y="2070100"/>
            <a:ext cx="3167063" cy="1285875"/>
          </a:xfrm>
          <a:prstGeom prst="roundRect">
            <a:avLst>
              <a:gd name="adj" fmla="val 16667"/>
            </a:avLst>
          </a:prstGeom>
          <a:noFill/>
          <a:ln w="2222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¿Quiénes están legitimados para  promover un medio de impugnación?</a:t>
            </a:r>
            <a:endParaRPr lang="es-ES" altLang="es-MX" sz="2000"/>
          </a:p>
        </p:txBody>
      </p:sp>
      <p:cxnSp>
        <p:nvCxnSpPr>
          <p:cNvPr id="15367" name="AutoShape 21"/>
          <p:cNvCxnSpPr>
            <a:cxnSpLocks noChangeShapeType="1"/>
            <a:stCxn id="15366" idx="3"/>
            <a:endCxn id="15363" idx="1"/>
          </p:cNvCxnSpPr>
          <p:nvPr/>
        </p:nvCxnSpPr>
        <p:spPr bwMode="auto">
          <a:xfrm flipV="1">
            <a:off x="3541713" y="1304925"/>
            <a:ext cx="436562" cy="1408113"/>
          </a:xfrm>
          <a:prstGeom prst="bentConnector3">
            <a:avLst>
              <a:gd name="adj1" fmla="val 50000"/>
            </a:avLst>
          </a:prstGeom>
          <a:noFill/>
          <a:ln w="15875">
            <a:solidFill>
              <a:srgbClr val="008040"/>
            </a:solidFill>
            <a:miter lim="800000"/>
            <a:headEnd/>
            <a:tailEnd type="triangle" w="med" len="med"/>
          </a:ln>
          <a:extLst>
            <a:ext uri="{909E8E84-426E-40DD-AFC4-6F175D3DCCD1}">
              <a14:hiddenFill xmlns:a14="http://schemas.microsoft.com/office/drawing/2010/main">
                <a:noFill/>
              </a14:hiddenFill>
            </a:ext>
          </a:extLst>
        </p:spPr>
      </p:cxnSp>
      <p:cxnSp>
        <p:nvCxnSpPr>
          <p:cNvPr id="15368" name="AutoShape 22"/>
          <p:cNvCxnSpPr>
            <a:cxnSpLocks noChangeShapeType="1"/>
            <a:stCxn id="15366" idx="3"/>
            <a:endCxn id="15364" idx="1"/>
          </p:cNvCxnSpPr>
          <p:nvPr/>
        </p:nvCxnSpPr>
        <p:spPr bwMode="auto">
          <a:xfrm>
            <a:off x="3541713" y="2713038"/>
            <a:ext cx="508000" cy="1346200"/>
          </a:xfrm>
          <a:prstGeom prst="bentConnector3">
            <a:avLst>
              <a:gd name="adj1" fmla="val 50000"/>
            </a:avLst>
          </a:prstGeom>
          <a:noFill/>
          <a:ln w="15875">
            <a:solidFill>
              <a:srgbClr val="008040"/>
            </a:solidFill>
            <a:miter lim="800000"/>
            <a:headEnd/>
            <a:tailEnd type="triangle" w="med" len="med"/>
          </a:ln>
          <a:extLst>
            <a:ext uri="{909E8E84-426E-40DD-AFC4-6F175D3DCCD1}">
              <a14:hiddenFill xmlns:a14="http://schemas.microsoft.com/office/drawing/2010/main">
                <a:noFill/>
              </a14:hiddenFill>
            </a:ext>
          </a:extLst>
        </p:spPr>
      </p:cxnSp>
      <p:cxnSp>
        <p:nvCxnSpPr>
          <p:cNvPr id="15369" name="AutoShape 26"/>
          <p:cNvCxnSpPr>
            <a:cxnSpLocks noChangeShapeType="1"/>
          </p:cNvCxnSpPr>
          <p:nvPr/>
        </p:nvCxnSpPr>
        <p:spPr bwMode="auto">
          <a:xfrm flipV="1">
            <a:off x="3541713" y="2722563"/>
            <a:ext cx="436562" cy="6350"/>
          </a:xfrm>
          <a:prstGeom prst="straightConnector1">
            <a:avLst/>
          </a:prstGeom>
          <a:noFill/>
          <a:ln w="15875">
            <a:solidFill>
              <a:srgbClr val="008040"/>
            </a:solidFill>
            <a:round/>
            <a:headEnd/>
            <a:tailEnd type="triangle" w="med" len="med"/>
          </a:ln>
          <a:extLst>
            <a:ext uri="{909E8E84-426E-40DD-AFC4-6F175D3DCCD1}">
              <a14:hiddenFill xmlns:a14="http://schemas.microsoft.com/office/drawing/2010/main">
                <a:noFill/>
              </a14:hiddenFill>
            </a:ext>
          </a:extLst>
        </p:spPr>
      </p:cxnSp>
      <p:sp>
        <p:nvSpPr>
          <p:cNvPr id="14346" name="Text Box 20"/>
          <p:cNvSpPr txBox="1">
            <a:spLocks noChangeArrowheads="1"/>
          </p:cNvSpPr>
          <p:nvPr/>
        </p:nvSpPr>
        <p:spPr bwMode="auto">
          <a:xfrm>
            <a:off x="4071938" y="6135688"/>
            <a:ext cx="3524250" cy="276225"/>
          </a:xfrm>
          <a:prstGeom prst="rect">
            <a:avLst/>
          </a:prstGeom>
          <a:solidFill>
            <a:schemeClr val="accent1">
              <a:lumMod val="75000"/>
              <a:alpha val="25098"/>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s-ES_tradnl" altLang="es-MX" sz="1200" i="1" dirty="0" smtClean="0"/>
              <a:t>Jurisprudencia 5/2018 y 21/2009 del TEPJF</a:t>
            </a:r>
            <a:endParaRPr lang="es-MX" altLang="es-MX" sz="1200" i="1" dirty="0" smtClean="0"/>
          </a:p>
        </p:txBody>
      </p:sp>
      <p:sp>
        <p:nvSpPr>
          <p:cNvPr id="15371" name="Rectangle 13"/>
          <p:cNvSpPr>
            <a:spLocks noChangeArrowheads="1"/>
          </p:cNvSpPr>
          <p:nvPr/>
        </p:nvSpPr>
        <p:spPr bwMode="auto">
          <a:xfrm>
            <a:off x="3275013" y="4905375"/>
            <a:ext cx="4968875" cy="971550"/>
          </a:xfrm>
          <a:prstGeom prst="roundRect">
            <a:avLst>
              <a:gd name="adj" fmla="val 16667"/>
            </a:avLst>
          </a:prstGeom>
          <a:solidFill>
            <a:srgbClr val="FFFFFF"/>
          </a:solidFill>
          <a:ln w="25400"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000"/>
              <a:t>Facultad de poder actuar en el proceso. E</a:t>
            </a:r>
            <a:r>
              <a:rPr lang="es-ES_tradnl" altLang="es-MX" sz="2000"/>
              <a:t>jemplo: un representante de partido político</a:t>
            </a:r>
            <a:r>
              <a:rPr lang="es-MX" altLang="es-MX" sz="2000"/>
              <a:t>.</a:t>
            </a:r>
          </a:p>
        </p:txBody>
      </p:sp>
      <p:sp>
        <p:nvSpPr>
          <p:cNvPr id="15372" name="Rectangle 17"/>
          <p:cNvSpPr>
            <a:spLocks noChangeArrowheads="1"/>
          </p:cNvSpPr>
          <p:nvPr/>
        </p:nvSpPr>
        <p:spPr bwMode="auto">
          <a:xfrm>
            <a:off x="949325" y="5013325"/>
            <a:ext cx="1871663" cy="503238"/>
          </a:xfrm>
          <a:prstGeom prst="roundRect">
            <a:avLst>
              <a:gd name="adj" fmla="val 16667"/>
            </a:avLst>
          </a:prstGeom>
          <a:solidFill>
            <a:srgbClr val="77C0A1">
              <a:alpha val="34901"/>
            </a:srgbClr>
          </a:solidFill>
          <a:ln w="25400" algn="ctr">
            <a:solidFill>
              <a:srgbClr val="0E502B"/>
            </a:solidFill>
            <a:miter lim="800000"/>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_tradnl" altLang="es-MX" sz="2000"/>
              <a:t>Personería</a:t>
            </a:r>
            <a:endParaRPr lang="es-ES" altLang="es-MX" sz="2000"/>
          </a:p>
        </p:txBody>
      </p:sp>
      <p:cxnSp>
        <p:nvCxnSpPr>
          <p:cNvPr id="15373" name="15 Conector recto de flecha"/>
          <p:cNvCxnSpPr>
            <a:cxnSpLocks noChangeShapeType="1"/>
          </p:cNvCxnSpPr>
          <p:nvPr/>
        </p:nvCxnSpPr>
        <p:spPr bwMode="auto">
          <a:xfrm>
            <a:off x="2894013" y="5300663"/>
            <a:ext cx="288925" cy="1587"/>
          </a:xfrm>
          <a:prstGeom prst="straightConnector1">
            <a:avLst/>
          </a:prstGeom>
          <a:noFill/>
          <a:ln w="15875">
            <a:solidFill>
              <a:srgbClr val="0E502B"/>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7 Rectángulo redondeado"/>
          <p:cNvSpPr>
            <a:spLocks noChangeArrowheads="1"/>
          </p:cNvSpPr>
          <p:nvPr/>
        </p:nvSpPr>
        <p:spPr bwMode="auto">
          <a:xfrm>
            <a:off x="827088" y="1196975"/>
            <a:ext cx="1152525" cy="649288"/>
          </a:xfrm>
          <a:prstGeom prst="roundRect">
            <a:avLst>
              <a:gd name="adj" fmla="val 16667"/>
            </a:avLst>
          </a:prstGeom>
          <a:solidFill>
            <a:schemeClr val="bg1">
              <a:alpha val="20000"/>
            </a:schemeClr>
          </a:solidFill>
          <a:ln w="22225" algn="ctr">
            <a:solidFill>
              <a:srgbClr val="0E502B"/>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Actor</a:t>
            </a:r>
          </a:p>
        </p:txBody>
      </p:sp>
      <p:sp>
        <p:nvSpPr>
          <p:cNvPr id="17411" name="AutoShape 4"/>
          <p:cNvSpPr>
            <a:spLocks noChangeArrowheads="1"/>
          </p:cNvSpPr>
          <p:nvPr/>
        </p:nvSpPr>
        <p:spPr bwMode="auto">
          <a:xfrm>
            <a:off x="2843213" y="1196975"/>
            <a:ext cx="5472112" cy="649288"/>
          </a:xfrm>
          <a:prstGeom prst="roundRect">
            <a:avLst>
              <a:gd name="adj" fmla="val 16667"/>
            </a:avLst>
          </a:prstGeom>
          <a:noFill/>
          <a:ln w="1587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Por sí mismo o a través de representante.</a:t>
            </a:r>
          </a:p>
        </p:txBody>
      </p:sp>
      <p:sp>
        <p:nvSpPr>
          <p:cNvPr id="17412" name="17 Rectángulo redondeado"/>
          <p:cNvSpPr>
            <a:spLocks noChangeArrowheads="1"/>
          </p:cNvSpPr>
          <p:nvPr/>
        </p:nvSpPr>
        <p:spPr bwMode="auto">
          <a:xfrm>
            <a:off x="827088" y="2381250"/>
            <a:ext cx="2540000" cy="649288"/>
          </a:xfrm>
          <a:prstGeom prst="roundRect">
            <a:avLst>
              <a:gd name="adj" fmla="val 16667"/>
            </a:avLst>
          </a:prstGeom>
          <a:solidFill>
            <a:schemeClr val="bg1">
              <a:alpha val="20000"/>
            </a:schemeClr>
          </a:solidFill>
          <a:ln w="22225" algn="ctr">
            <a:solidFill>
              <a:srgbClr val="0E502B"/>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Autoridad responsable o partido político</a:t>
            </a:r>
          </a:p>
        </p:txBody>
      </p:sp>
      <p:sp>
        <p:nvSpPr>
          <p:cNvPr id="17413" name="AutoShape 4"/>
          <p:cNvSpPr>
            <a:spLocks noChangeArrowheads="1"/>
          </p:cNvSpPr>
          <p:nvPr/>
        </p:nvSpPr>
        <p:spPr bwMode="auto">
          <a:xfrm>
            <a:off x="3870325" y="2349500"/>
            <a:ext cx="4446588" cy="714375"/>
          </a:xfrm>
          <a:prstGeom prst="roundRect">
            <a:avLst>
              <a:gd name="adj" fmla="val 16667"/>
            </a:avLst>
          </a:prstGeom>
          <a:noFill/>
          <a:ln w="1587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 Que haya realizado el acto o emitido la resolución.</a:t>
            </a:r>
          </a:p>
        </p:txBody>
      </p:sp>
      <p:sp>
        <p:nvSpPr>
          <p:cNvPr id="17414" name="18 Rectángulo redondeado"/>
          <p:cNvSpPr>
            <a:spLocks noChangeArrowheads="1"/>
          </p:cNvSpPr>
          <p:nvPr/>
        </p:nvSpPr>
        <p:spPr bwMode="auto">
          <a:xfrm>
            <a:off x="827088" y="3617913"/>
            <a:ext cx="1439862" cy="649287"/>
          </a:xfrm>
          <a:prstGeom prst="roundRect">
            <a:avLst>
              <a:gd name="adj" fmla="val 16667"/>
            </a:avLst>
          </a:prstGeom>
          <a:solidFill>
            <a:schemeClr val="bg1">
              <a:alpha val="20000"/>
            </a:schemeClr>
          </a:solidFill>
          <a:ln w="22225" algn="ctr">
            <a:solidFill>
              <a:srgbClr val="0E502B"/>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Tercero </a:t>
            </a:r>
          </a:p>
          <a:p>
            <a:pPr eaLnBrk="1" hangingPunct="1"/>
            <a:r>
              <a:rPr lang="es-MX" altLang="es-MX"/>
              <a:t>interesado</a:t>
            </a:r>
          </a:p>
        </p:txBody>
      </p:sp>
      <p:sp>
        <p:nvSpPr>
          <p:cNvPr id="17415" name="AutoShape 4"/>
          <p:cNvSpPr>
            <a:spLocks noChangeArrowheads="1"/>
          </p:cNvSpPr>
          <p:nvPr/>
        </p:nvSpPr>
        <p:spPr bwMode="auto">
          <a:xfrm>
            <a:off x="2843213" y="3578225"/>
            <a:ext cx="5472112" cy="714375"/>
          </a:xfrm>
          <a:prstGeom prst="roundRect">
            <a:avLst>
              <a:gd name="adj" fmla="val 16667"/>
            </a:avLst>
          </a:prstGeom>
          <a:noFill/>
          <a:ln w="1587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Con un interés legítimo en la causa derivado de un derecho incompatible con el que pretende el actor.</a:t>
            </a:r>
          </a:p>
        </p:txBody>
      </p:sp>
      <p:sp>
        <p:nvSpPr>
          <p:cNvPr id="17416" name="Text Box 20"/>
          <p:cNvSpPr txBox="1">
            <a:spLocks noChangeArrowheads="1"/>
          </p:cNvSpPr>
          <p:nvPr/>
        </p:nvSpPr>
        <p:spPr bwMode="auto">
          <a:xfrm>
            <a:off x="7980363" y="14288"/>
            <a:ext cx="1074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400">
                <a:solidFill>
                  <a:schemeClr val="bg1"/>
                </a:solidFill>
              </a:rPr>
              <a:t>Partes</a:t>
            </a:r>
            <a:endParaRPr lang="es-ES" altLang="es-MX" sz="2400">
              <a:solidFill>
                <a:schemeClr val="bg1"/>
              </a:solidFill>
            </a:endParaRPr>
          </a:p>
        </p:txBody>
      </p:sp>
      <p:sp>
        <p:nvSpPr>
          <p:cNvPr id="17417" name="7 Rectángulo redondeado"/>
          <p:cNvSpPr>
            <a:spLocks noChangeArrowheads="1"/>
          </p:cNvSpPr>
          <p:nvPr/>
        </p:nvSpPr>
        <p:spPr bwMode="auto">
          <a:xfrm>
            <a:off x="827088" y="4951413"/>
            <a:ext cx="1582737" cy="649287"/>
          </a:xfrm>
          <a:prstGeom prst="roundRect">
            <a:avLst>
              <a:gd name="adj" fmla="val 16667"/>
            </a:avLst>
          </a:prstGeom>
          <a:solidFill>
            <a:schemeClr val="bg1">
              <a:alpha val="20000"/>
            </a:schemeClr>
          </a:solidFill>
          <a:ln w="22225" algn="ctr">
            <a:solidFill>
              <a:srgbClr val="0E502B"/>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Coadyuvante</a:t>
            </a:r>
          </a:p>
        </p:txBody>
      </p:sp>
      <p:sp>
        <p:nvSpPr>
          <p:cNvPr id="24" name="23 Flecha derecha"/>
          <p:cNvSpPr/>
          <p:nvPr/>
        </p:nvSpPr>
        <p:spPr bwMode="auto">
          <a:xfrm>
            <a:off x="2411413" y="3721100"/>
            <a:ext cx="287337" cy="360363"/>
          </a:xfrm>
          <a:prstGeom prst="rightArrow">
            <a:avLst/>
          </a:prstGeom>
          <a:solidFill>
            <a:srgbClr val="0E502B"/>
          </a:solidFill>
          <a:ln w="9525" cap="flat" cmpd="sng" algn="ctr">
            <a:solidFill>
              <a:schemeClr val="bg1">
                <a:lumMod val="75000"/>
              </a:schemeClr>
            </a:solidFill>
            <a:prstDash val="solid"/>
            <a:round/>
            <a:headEnd type="none" w="med" len="med"/>
            <a:tailEnd type="none" w="med" len="med"/>
          </a:ln>
          <a:effectLst/>
        </p:spPr>
        <p:txBody>
          <a:bodyPr wrap="none" anchor="ctr"/>
          <a:lstStyle/>
          <a:p>
            <a:pPr eaLnBrk="1" hangingPunct="1">
              <a:defRPr/>
            </a:pPr>
            <a:endParaRPr lang="es-MX">
              <a:ea typeface="ＭＳ Ｐゴシック" charset="-128"/>
            </a:endParaRPr>
          </a:p>
        </p:txBody>
      </p:sp>
      <p:sp>
        <p:nvSpPr>
          <p:cNvPr id="25" name="24 Flecha derecha"/>
          <p:cNvSpPr/>
          <p:nvPr/>
        </p:nvSpPr>
        <p:spPr bwMode="auto">
          <a:xfrm>
            <a:off x="3490913" y="2527300"/>
            <a:ext cx="288925" cy="360363"/>
          </a:xfrm>
          <a:prstGeom prst="rightArrow">
            <a:avLst/>
          </a:prstGeom>
          <a:solidFill>
            <a:srgbClr val="0E502B"/>
          </a:solidFill>
          <a:ln w="9525" cap="flat" cmpd="sng" algn="ctr">
            <a:solidFill>
              <a:schemeClr val="bg1">
                <a:lumMod val="75000"/>
              </a:schemeClr>
            </a:solidFill>
            <a:prstDash val="solid"/>
            <a:round/>
            <a:headEnd type="none" w="med" len="med"/>
            <a:tailEnd type="none" w="med" len="med"/>
          </a:ln>
          <a:effectLst/>
        </p:spPr>
        <p:txBody>
          <a:bodyPr wrap="none" anchor="ctr"/>
          <a:lstStyle/>
          <a:p>
            <a:pPr eaLnBrk="1" hangingPunct="1">
              <a:defRPr/>
            </a:pPr>
            <a:endParaRPr lang="es-MX">
              <a:ea typeface="ＭＳ Ｐゴシック" charset="-128"/>
            </a:endParaRPr>
          </a:p>
        </p:txBody>
      </p:sp>
      <p:sp>
        <p:nvSpPr>
          <p:cNvPr id="26" name="25 Flecha derecha"/>
          <p:cNvSpPr/>
          <p:nvPr/>
        </p:nvSpPr>
        <p:spPr bwMode="auto">
          <a:xfrm>
            <a:off x="2411413" y="1343025"/>
            <a:ext cx="287337" cy="360363"/>
          </a:xfrm>
          <a:prstGeom prst="rightArrow">
            <a:avLst/>
          </a:prstGeom>
          <a:solidFill>
            <a:srgbClr val="0E502B"/>
          </a:solidFill>
          <a:ln w="9525" cap="flat" cmpd="sng" algn="ctr">
            <a:solidFill>
              <a:schemeClr val="bg1">
                <a:lumMod val="75000"/>
              </a:schemeClr>
            </a:solidFill>
            <a:prstDash val="solid"/>
            <a:round/>
            <a:headEnd type="none" w="med" len="med"/>
            <a:tailEnd type="none" w="med" len="med"/>
          </a:ln>
          <a:effectLst/>
        </p:spPr>
        <p:txBody>
          <a:bodyPr wrap="none" anchor="ctr"/>
          <a:lstStyle/>
          <a:p>
            <a:pPr eaLnBrk="1" hangingPunct="1">
              <a:defRPr/>
            </a:pPr>
            <a:endParaRPr lang="es-MX">
              <a:ea typeface="ＭＳ Ｐゴシック" charset="-128"/>
            </a:endParaRPr>
          </a:p>
        </p:txBody>
      </p:sp>
      <p:sp>
        <p:nvSpPr>
          <p:cNvPr id="17421" name="AutoShape 4"/>
          <p:cNvSpPr>
            <a:spLocks noChangeArrowheads="1"/>
          </p:cNvSpPr>
          <p:nvPr/>
        </p:nvSpPr>
        <p:spPr bwMode="auto">
          <a:xfrm>
            <a:off x="2914650" y="4727575"/>
            <a:ext cx="5473700" cy="1020763"/>
          </a:xfrm>
          <a:prstGeom prst="roundRect">
            <a:avLst>
              <a:gd name="adj" fmla="val 16667"/>
            </a:avLst>
          </a:prstGeom>
          <a:noFill/>
          <a:ln w="15875" algn="ctr">
            <a:solidFill>
              <a:srgbClr val="0E502B"/>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a:t>Con un interés legítimo y propio para coadyuvar o colaborar con la causa de alguna de las dos partes iniciales (actor o autoridad responsable).</a:t>
            </a:r>
          </a:p>
        </p:txBody>
      </p:sp>
      <p:sp>
        <p:nvSpPr>
          <p:cNvPr id="28" name="27 Flecha derecha"/>
          <p:cNvSpPr/>
          <p:nvPr/>
        </p:nvSpPr>
        <p:spPr bwMode="auto">
          <a:xfrm>
            <a:off x="2482850" y="5095875"/>
            <a:ext cx="287338" cy="360363"/>
          </a:xfrm>
          <a:prstGeom prst="rightArrow">
            <a:avLst/>
          </a:prstGeom>
          <a:solidFill>
            <a:srgbClr val="0E502B"/>
          </a:solidFill>
          <a:ln w="9525" cap="flat" cmpd="sng" algn="ctr">
            <a:solidFill>
              <a:schemeClr val="bg1">
                <a:lumMod val="75000"/>
              </a:schemeClr>
            </a:solidFill>
            <a:prstDash val="solid"/>
            <a:round/>
            <a:headEnd type="none" w="med" len="med"/>
            <a:tailEnd type="none" w="med" len="med"/>
          </a:ln>
          <a:effectLst/>
        </p:spPr>
        <p:txBody>
          <a:bodyPr wrap="none" anchor="ctr"/>
          <a:lstStyle/>
          <a:p>
            <a:pPr eaLnBrk="1" hangingPunct="1">
              <a:defRPr/>
            </a:pPr>
            <a:endParaRPr lang="es-MX">
              <a:ea typeface="ＭＳ Ｐゴシック" charset="-128"/>
            </a:endParaRPr>
          </a:p>
        </p:txBody>
      </p:sp>
      <p:sp>
        <p:nvSpPr>
          <p:cNvPr id="17423" name="Text Box 20"/>
          <p:cNvSpPr txBox="1">
            <a:spLocks noChangeArrowheads="1"/>
          </p:cNvSpPr>
          <p:nvPr/>
        </p:nvSpPr>
        <p:spPr bwMode="auto">
          <a:xfrm>
            <a:off x="5292725" y="6319838"/>
            <a:ext cx="2232025" cy="277812"/>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12 de la LGSMIME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6"/>
          <p:cNvSpPr>
            <a:spLocks noChangeArrowheads="1"/>
          </p:cNvSpPr>
          <p:nvPr/>
        </p:nvSpPr>
        <p:spPr bwMode="auto">
          <a:xfrm>
            <a:off x="395288" y="981075"/>
            <a:ext cx="8424862" cy="5000625"/>
          </a:xfrm>
          <a:prstGeom prst="roundRect">
            <a:avLst>
              <a:gd name="adj" fmla="val 16667"/>
            </a:avLst>
          </a:prstGeom>
          <a:solidFill>
            <a:srgbClr val="FFFFFF"/>
          </a:solidFill>
          <a:ln w="28575" algn="ctr">
            <a:solidFill>
              <a:srgbClr val="0E502B"/>
            </a:solidFill>
            <a:round/>
            <a:headEnd/>
            <a:tailEnd/>
          </a:ln>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Clr>
                <a:srgbClr val="56072F"/>
              </a:buClr>
              <a:buSzPct val="120000"/>
              <a:buFontTx/>
              <a:buChar char="•"/>
            </a:pPr>
            <a:r>
              <a:rPr lang="es-MX" altLang="es-MX"/>
              <a:t> Nombre del actor y firma autógrafa.</a:t>
            </a:r>
          </a:p>
          <a:p>
            <a:pPr eaLnBrk="1" hangingPunct="1">
              <a:spcAft>
                <a:spcPts val="1800"/>
              </a:spcAft>
              <a:buClr>
                <a:srgbClr val="56072F"/>
              </a:buClr>
              <a:buSzPct val="120000"/>
              <a:buFontTx/>
              <a:buChar char="•"/>
            </a:pPr>
            <a:r>
              <a:rPr lang="es-MX" altLang="es-MX"/>
              <a:t> Domicilio para recibir notificaciones, y en su caso, nombre del representante que las reciba.</a:t>
            </a:r>
          </a:p>
          <a:p>
            <a:pPr eaLnBrk="1" hangingPunct="1">
              <a:spcAft>
                <a:spcPts val="1800"/>
              </a:spcAft>
              <a:buClr>
                <a:srgbClr val="56072F"/>
              </a:buClr>
              <a:buSzPct val="120000"/>
              <a:buFontTx/>
              <a:buChar char="•"/>
            </a:pPr>
            <a:r>
              <a:rPr lang="es-MX" altLang="es-MX"/>
              <a:t> Acto o resolución impugnado y el responsable del mismo.</a:t>
            </a:r>
          </a:p>
          <a:p>
            <a:pPr eaLnBrk="1" hangingPunct="1">
              <a:spcAft>
                <a:spcPts val="1800"/>
              </a:spcAft>
              <a:buClr>
                <a:srgbClr val="56072F"/>
              </a:buClr>
              <a:buSzPct val="120000"/>
              <a:buFontTx/>
              <a:buChar char="•"/>
            </a:pPr>
            <a:r>
              <a:rPr lang="es-MX" altLang="es-MX"/>
              <a:t> Mencionar los agravios que cause el acto impugnado, los preceptos presuntamente violados y, en su caso, las razones por las que se solicite la no aplicación de leyes por estimarlas contrarias a la Constitución.</a:t>
            </a:r>
          </a:p>
          <a:p>
            <a:pPr eaLnBrk="1" hangingPunct="1">
              <a:spcAft>
                <a:spcPts val="1800"/>
              </a:spcAft>
              <a:buClr>
                <a:srgbClr val="56072F"/>
              </a:buClr>
              <a:buSzPct val="120000"/>
              <a:buFontTx/>
              <a:buChar char="•"/>
            </a:pPr>
            <a:r>
              <a:rPr lang="es-MX" altLang="es-MX"/>
              <a:t> Ofrecer pruebas, mencionando las que solicitó y que no le fueron expedidas en tiempo, justificando que dicha petición la hizo oportunamente.</a:t>
            </a:r>
          </a:p>
          <a:p>
            <a:pPr eaLnBrk="1" hangingPunct="1">
              <a:spcAft>
                <a:spcPts val="1800"/>
              </a:spcAft>
              <a:buClr>
                <a:srgbClr val="56072F"/>
              </a:buClr>
              <a:buSzPct val="120000"/>
              <a:buFontTx/>
              <a:buChar char="•"/>
            </a:pPr>
            <a:r>
              <a:rPr lang="es-MX" altLang="es-MX"/>
              <a:t> Con el escrito se debe acompañar el o los documentos necesarios para acreditar la personería.</a:t>
            </a:r>
            <a:endParaRPr lang="es-ES" altLang="es-MX"/>
          </a:p>
        </p:txBody>
      </p:sp>
      <p:sp>
        <p:nvSpPr>
          <p:cNvPr id="19459" name="Text Box 17"/>
          <p:cNvSpPr txBox="1">
            <a:spLocks noChangeArrowheads="1"/>
          </p:cNvSpPr>
          <p:nvPr/>
        </p:nvSpPr>
        <p:spPr bwMode="auto">
          <a:xfrm>
            <a:off x="2744788" y="-11113"/>
            <a:ext cx="576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MX" altLang="es-MX" sz="2400">
                <a:solidFill>
                  <a:schemeClr val="bg1"/>
                </a:solidFill>
              </a:rPr>
              <a:t>Requisitos del escrito de demanda inicial</a:t>
            </a:r>
            <a:endParaRPr lang="es-ES" altLang="es-MX" sz="2400">
              <a:solidFill>
                <a:schemeClr val="bg1"/>
              </a:solidFill>
            </a:endParaRPr>
          </a:p>
        </p:txBody>
      </p:sp>
      <p:sp>
        <p:nvSpPr>
          <p:cNvPr id="19460" name="Text Box 20"/>
          <p:cNvSpPr txBox="1">
            <a:spLocks noChangeArrowheads="1"/>
          </p:cNvSpPr>
          <p:nvPr/>
        </p:nvSpPr>
        <p:spPr bwMode="auto">
          <a:xfrm>
            <a:off x="4787900" y="6165850"/>
            <a:ext cx="2736850" cy="460375"/>
          </a:xfrm>
          <a:prstGeom prst="rect">
            <a:avLst/>
          </a:prstGeom>
          <a:solidFill>
            <a:schemeClr val="bg2">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s-MX" altLang="es-MX" sz="1200" i="1"/>
              <a:t>Artículo 9.1 de la LGSMIME</a:t>
            </a:r>
          </a:p>
          <a:p>
            <a:pPr algn="r" eaLnBrk="1" hangingPunct="1"/>
            <a:r>
              <a:rPr lang="es-MX" altLang="es-MX" sz="1200" i="1"/>
              <a:t>Tesis VI/99 y LXXVI/2002 del TEPJF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1398</TotalTime>
  <Words>2869</Words>
  <Application>Microsoft Office PowerPoint</Application>
  <PresentationFormat>Carta (216 x 279 mm)</PresentationFormat>
  <Paragraphs>233</Paragraphs>
  <Slides>23</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ＭＳ Ｐゴシック</vt:lpstr>
      <vt:lpstr>Arial</vt:lpstr>
      <vt:lpstr>Calibri</vt:lpstr>
      <vt:lpstr>Garamond</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TEPJF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Unidad de Sistemas</dc:creator>
  <cp:lastModifiedBy>PcJesus</cp:lastModifiedBy>
  <cp:revision>165</cp:revision>
  <cp:lastPrinted>2011-10-13T23:53:28Z</cp:lastPrinted>
  <dcterms:created xsi:type="dcterms:W3CDTF">2009-01-14T23:47:27Z</dcterms:created>
  <dcterms:modified xsi:type="dcterms:W3CDTF">2018-05-29T13:23:51Z</dcterms:modified>
</cp:coreProperties>
</file>